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Questrial"/>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757B18C4-C5F1-45BE-92DA-07A8B65B6EAE}">
  <a:tblStyle styleId="{757B18C4-C5F1-45BE-92DA-07A8B65B6E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660"/>
  </p:normalViewPr>
  <p:slideViewPr>
    <p:cSldViewPr snapToGrid="0">
      <p:cViewPr varScale="1">
        <p:scale>
          <a:sx n="117" d="100"/>
          <a:sy n="117" d="100"/>
        </p:scale>
        <p:origin x="-96" y="-1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font" Target="fonts/font1.fntdata"/><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Google Shape;51;g7c035cefa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c035cef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Google Shape;106;g7c035cefa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c035cefa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
        <p:cNvGrpSpPr/>
        <p:nvPr/>
      </p:nvGrpSpPr>
      <p:grpSpPr>
        <a:xfrm>
          <a:off x="0" y="0"/>
          <a:ext cx="0" cy="0"/>
          <a:chOff x="0" y="0"/>
          <a:chExt cx="0" cy="0"/>
        </a:xfrm>
      </p:grpSpPr>
      <p:sp>
        <p:nvSpPr>
          <p:cNvPr id="112" name="Google Shape;112;g7c035cefa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c035cefa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
        <p:cNvGrpSpPr/>
        <p:nvPr/>
      </p:nvGrpSpPr>
      <p:grpSpPr>
        <a:xfrm>
          <a:off x="0" y="0"/>
          <a:ext cx="0" cy="0"/>
          <a:chOff x="0" y="0"/>
          <a:chExt cx="0" cy="0"/>
        </a:xfrm>
      </p:grpSpPr>
      <p:sp>
        <p:nvSpPr>
          <p:cNvPr id="57" name="Google Shape;57;g7c035cefa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c035cefa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
        <p:cNvGrpSpPr/>
        <p:nvPr/>
      </p:nvGrpSpPr>
      <p:grpSpPr>
        <a:xfrm>
          <a:off x="0" y="0"/>
          <a:ext cx="0" cy="0"/>
          <a:chOff x="0" y="0"/>
          <a:chExt cx="0" cy="0"/>
        </a:xfrm>
      </p:grpSpPr>
      <p:sp>
        <p:nvSpPr>
          <p:cNvPr id="69" name="Google Shape;69;g7c035cefa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c035cefa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Google Shape;75;g7c035cefa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c035cefa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Google Shape;81;g7c035cefa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c035cefa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Google Shape;88;g7c035cefa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c035cefa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Google Shape;94;g7c035cefa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c035cefa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Google Shape;100;g7c035cefa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c035cefa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Questrial"/>
              <a:buNone/>
              <a:defRPr sz="5200">
                <a:latin typeface="Questrial"/>
                <a:ea typeface="Questrial"/>
                <a:cs typeface="Questrial"/>
                <a:sym typeface="Quest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Font typeface="Questrial"/>
              <a:buNone/>
              <a:defRPr sz="2800">
                <a:solidFill>
                  <a:srgbClr val="000000"/>
                </a:solidFill>
                <a:latin typeface="Questrial"/>
                <a:ea typeface="Questrial"/>
                <a:cs typeface="Questrial"/>
                <a:sym typeface="Quest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Questrial"/>
              <a:buNone/>
              <a:defRPr sz="2800">
                <a:solidFill>
                  <a:schemeClr val="dk1"/>
                </a:solidFill>
                <a:latin typeface="Questrial"/>
                <a:ea typeface="Questrial"/>
                <a:cs typeface="Questrial"/>
                <a:sym typeface="Questria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Questrial"/>
              <a:buChar char="●"/>
              <a:defRPr sz="1800">
                <a:solidFill>
                  <a:schemeClr val="dk2"/>
                </a:solidFill>
                <a:latin typeface="Questrial"/>
                <a:ea typeface="Questrial"/>
                <a:cs typeface="Questrial"/>
                <a:sym typeface="Questrial"/>
              </a:defRPr>
            </a:lvl1pPr>
            <a:lvl2pPr marL="914400" lvl="1"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2pPr>
            <a:lvl3pPr marL="1371600" lvl="2"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3pPr>
            <a:lvl4pPr marL="1828800" lvl="3"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4pPr>
            <a:lvl5pPr marL="2286000" lvl="4"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5pPr>
            <a:lvl6pPr marL="2743200" lvl="5"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6pPr>
            <a:lvl7pPr marL="3200400" lvl="6"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7pPr>
            <a:lvl8pPr marL="3657600" lvl="7" indent="-317500">
              <a:lnSpc>
                <a:spcPct val="115000"/>
              </a:lnSpc>
              <a:spcBef>
                <a:spcPts val="1600"/>
              </a:spcBef>
              <a:spcAft>
                <a:spcPts val="0"/>
              </a:spcAft>
              <a:buClr>
                <a:schemeClr val="dk2"/>
              </a:buClr>
              <a:buSzPts val="1400"/>
              <a:buFont typeface="Questrial"/>
              <a:buChar char="○"/>
              <a:defRPr>
                <a:solidFill>
                  <a:schemeClr val="dk2"/>
                </a:solidFill>
                <a:latin typeface="Questrial"/>
                <a:ea typeface="Questrial"/>
                <a:cs typeface="Questrial"/>
                <a:sym typeface="Questrial"/>
              </a:defRPr>
            </a:lvl8pPr>
            <a:lvl9pPr marL="4114800" lvl="8" indent="-317500">
              <a:lnSpc>
                <a:spcPct val="115000"/>
              </a:lnSpc>
              <a:spcBef>
                <a:spcPts val="1600"/>
              </a:spcBef>
              <a:spcAft>
                <a:spcPts val="1600"/>
              </a:spcAft>
              <a:buClr>
                <a:schemeClr val="dk2"/>
              </a:buClr>
              <a:buSzPts val="1400"/>
              <a:buFont typeface="Questrial"/>
              <a:buChar char="■"/>
              <a:defRPr>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2794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n>
                  <a:solidFill>
                    <a:schemeClr val="bg1">
                      <a:lumMod val="65000"/>
                    </a:schemeClr>
                  </a:solidFill>
                </a:ln>
                <a:latin typeface="KG HAPPY"/>
                <a:cs typeface="KG HAPPY"/>
              </a:rPr>
              <a:t>Puzzle Time! </a:t>
            </a:r>
            <a:endParaRPr dirty="0">
              <a:ln>
                <a:solidFill>
                  <a:schemeClr val="bg1">
                    <a:lumMod val="65000"/>
                  </a:schemeClr>
                </a:solidFill>
              </a:ln>
              <a:latin typeface="KG HAPPY"/>
              <a:cs typeface="KG HAPPY"/>
            </a:endParaRPr>
          </a:p>
        </p:txBody>
      </p:sp>
      <p:sp>
        <p:nvSpPr>
          <p:cNvPr id="55" name="Google Shape;55;p13"/>
          <p:cNvSpPr txBox="1">
            <a:spLocks noGrp="1"/>
          </p:cNvSpPr>
          <p:nvPr>
            <p:ph type="body" idx="1"/>
          </p:nvPr>
        </p:nvSpPr>
        <p:spPr>
          <a:xfrm>
            <a:off x="289990" y="881121"/>
            <a:ext cx="8520600" cy="3991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Sentence Puzzle:</a:t>
            </a: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rgbClr val="000000"/>
                </a:solidFill>
                <a:latin typeface="KG Be Still And Know"/>
                <a:cs typeface="KG Be Still And Know"/>
              </a:rPr>
              <a:t>Arrange the sentences to find their </a:t>
            </a:r>
            <a:r>
              <a:rPr lang="en" b="1" dirty="0">
                <a:solidFill>
                  <a:srgbClr val="000000"/>
                </a:solidFill>
                <a:latin typeface="Janda Manatee Solid"/>
                <a:cs typeface="Janda Manatee Solid"/>
              </a:rPr>
              <a:t>BEST</a:t>
            </a:r>
            <a:r>
              <a:rPr lang="en" b="1" dirty="0">
                <a:solidFill>
                  <a:srgbClr val="000000"/>
                </a:solidFill>
                <a:latin typeface="KG Be Still And Know"/>
                <a:cs typeface="KG Be Still And Know"/>
              </a:rPr>
              <a:t> </a:t>
            </a:r>
            <a:r>
              <a:rPr lang="en" dirty="0">
                <a:solidFill>
                  <a:srgbClr val="000000"/>
                </a:solidFill>
                <a:latin typeface="KG Be Still And Know"/>
                <a:cs typeface="KG Be Still And Know"/>
              </a:rPr>
              <a:t>order. There might be a few ways to organize them logically, but only one way has the </a:t>
            </a:r>
            <a:r>
              <a:rPr lang="en" b="1" dirty="0">
                <a:solidFill>
                  <a:srgbClr val="000000"/>
                </a:solidFill>
                <a:latin typeface="Janda Manatee Solid"/>
                <a:cs typeface="Janda Manatee Solid"/>
              </a:rPr>
              <a:t>BEST</a:t>
            </a:r>
            <a:r>
              <a:rPr lang="en" b="1" dirty="0">
                <a:solidFill>
                  <a:srgbClr val="000000"/>
                </a:solidFill>
                <a:latin typeface="KG Be Still And Know"/>
                <a:cs typeface="KG Be Still And Know"/>
              </a:rPr>
              <a:t> </a:t>
            </a:r>
            <a:r>
              <a:rPr lang="en" dirty="0">
                <a:solidFill>
                  <a:srgbClr val="000000"/>
                </a:solidFill>
                <a:latin typeface="KG Be Still And Know"/>
                <a:cs typeface="KG Be Still And Know"/>
              </a:rPr>
              <a:t>flow of ideas. </a:t>
            </a:r>
            <a:endParaRPr dirty="0">
              <a:solidFill>
                <a:srgbClr val="000000"/>
              </a:solidFill>
              <a:latin typeface="KG Be Still And Know"/>
              <a:cs typeface="KG Be Still And Know"/>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r>
              <a:rPr lang="en" dirty="0">
                <a:solidFill>
                  <a:srgbClr val="000000"/>
                </a:solidFill>
                <a:latin typeface="KG Be Still And Know"/>
                <a:cs typeface="KG Be Still And Know"/>
              </a:rPr>
              <a:t>Paragraph Puzzle:</a:t>
            </a:r>
            <a:endParaRPr dirty="0">
              <a:solidFill>
                <a:srgbClr val="000000"/>
              </a:solidFill>
              <a:latin typeface="KG Be Still And Know"/>
              <a:cs typeface="KG Be Still And Know"/>
            </a:endParaRPr>
          </a:p>
          <a:p>
            <a:pPr marL="0" lvl="0" indent="0" algn="l" rtl="0">
              <a:spcBef>
                <a:spcPts val="1600"/>
              </a:spcBef>
              <a:spcAft>
                <a:spcPts val="1600"/>
              </a:spcAft>
              <a:buNone/>
            </a:pPr>
            <a:r>
              <a:rPr lang="en" dirty="0">
                <a:solidFill>
                  <a:srgbClr val="000000"/>
                </a:solidFill>
                <a:latin typeface="KG Be Still And Know"/>
                <a:cs typeface="KG Be Still And Know"/>
              </a:rPr>
              <a:t>Arrange the </a:t>
            </a:r>
            <a:r>
              <a:rPr lang="en" sz="4000" dirty="0">
                <a:solidFill>
                  <a:srgbClr val="000000"/>
                </a:solidFill>
                <a:latin typeface="KG Counting Stars"/>
                <a:cs typeface="KG Counting Stars"/>
              </a:rPr>
              <a:t>3</a:t>
            </a:r>
            <a:r>
              <a:rPr lang="en" dirty="0">
                <a:solidFill>
                  <a:srgbClr val="000000"/>
                </a:solidFill>
                <a:latin typeface="KG Be Still And Know"/>
                <a:cs typeface="KG Be Still And Know"/>
              </a:rPr>
              <a:t> body paragraphs into their logical order. There’s only </a:t>
            </a:r>
            <a:r>
              <a:rPr lang="en" b="1" dirty="0">
                <a:solidFill>
                  <a:srgbClr val="000000"/>
                </a:solidFill>
                <a:latin typeface="KG Be Still And Know"/>
                <a:cs typeface="KG Be Still And Know"/>
              </a:rPr>
              <a:t>ONE </a:t>
            </a:r>
            <a:r>
              <a:rPr lang="en" dirty="0">
                <a:solidFill>
                  <a:srgbClr val="000000"/>
                </a:solidFill>
                <a:latin typeface="KG Be Still And Know"/>
                <a:cs typeface="KG Be Still And Know"/>
              </a:rPr>
              <a:t>way that should make sense. </a:t>
            </a:r>
            <a:endParaRPr dirty="0">
              <a:solidFill>
                <a:srgbClr val="000000"/>
              </a:solidFill>
              <a:latin typeface="KG Be Still And Know"/>
              <a:cs typeface="KG Be Still And Kn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73680" y="184526"/>
            <a:ext cx="878171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Janda Manatee Solid"/>
                <a:cs typeface="Janda Manatee Solid"/>
              </a:rPr>
              <a:t>Improving Coherence: Parallel Structure</a:t>
            </a:r>
            <a:endParaRPr sz="3600" dirty="0">
              <a:latin typeface="Janda Manatee Solid"/>
              <a:cs typeface="Janda Manatee Solid"/>
            </a:endParaRPr>
          </a:p>
        </p:txBody>
      </p:sp>
      <p:sp>
        <p:nvSpPr>
          <p:cNvPr id="110" name="Google Shape;110;p22"/>
          <p:cNvSpPr txBox="1">
            <a:spLocks noGrp="1"/>
          </p:cNvSpPr>
          <p:nvPr>
            <p:ph type="body" idx="1"/>
          </p:nvPr>
        </p:nvSpPr>
        <p:spPr>
          <a:xfrm>
            <a:off x="311700" y="1152475"/>
            <a:ext cx="6353284"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Fix these sentences: </a:t>
            </a:r>
            <a:endParaRPr dirty="0">
              <a:solidFill>
                <a:srgbClr val="000000"/>
              </a:solidFill>
              <a:latin typeface="KG Be Still And Know"/>
              <a:cs typeface="KG Be Still And Know"/>
            </a:endParaRPr>
          </a:p>
          <a:p>
            <a:pPr marL="457200" lvl="0" indent="-342900" algn="l" rtl="0">
              <a:spcBef>
                <a:spcPts val="1600"/>
              </a:spcBef>
              <a:spcAft>
                <a:spcPts val="0"/>
              </a:spcAft>
              <a:buClr>
                <a:srgbClr val="000000"/>
              </a:buClr>
              <a:buSzPts val="1800"/>
              <a:buAutoNum type="arabicPeriod"/>
            </a:pPr>
            <a:r>
              <a:rPr lang="en" dirty="0">
                <a:solidFill>
                  <a:srgbClr val="000000"/>
                </a:solidFill>
                <a:latin typeface="KG Be Still And Know"/>
                <a:cs typeface="KG Be Still And Know"/>
              </a:rPr>
              <a:t>I like singing, to paint, and writing. </a:t>
            </a:r>
            <a:endParaRPr lang="en-US" dirty="0" smtClean="0">
              <a:solidFill>
                <a:srgbClr val="000000"/>
              </a:solidFill>
              <a:latin typeface="KG Be Still And Know"/>
              <a:cs typeface="KG Be Still And Know"/>
            </a:endParaRPr>
          </a:p>
          <a:p>
            <a:pPr marL="457200" lvl="0" indent="-342900" algn="l" rtl="0">
              <a:spcBef>
                <a:spcPts val="160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We are giving away our furniture, sell our house, and move to Alaska</a:t>
            </a:r>
            <a:r>
              <a:rPr lang="en" dirty="0" smtClean="0">
                <a:solidFill>
                  <a:srgbClr val="000000"/>
                </a:solidFill>
                <a:latin typeface="KG Be Still And Know"/>
                <a:cs typeface="KG Be Still And Know"/>
              </a:rPr>
              <a:t>.</a:t>
            </a:r>
            <a:endParaRPr lang="en-US"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To succeed in school you must: get involved, stay organized, and you should keep a good attitude. </a:t>
            </a:r>
            <a:endParaRPr dirty="0">
              <a:solidFill>
                <a:srgbClr val="000000"/>
              </a:solidFill>
              <a:latin typeface="KG Be Still And Know"/>
              <a:cs typeface="KG Be Still And Kno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257425" y="0"/>
            <a:ext cx="868711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Janda Manatee Solid"/>
                <a:cs typeface="Janda Manatee Solid"/>
              </a:rPr>
              <a:t>Improving Coherence: Parallel Structure</a:t>
            </a:r>
            <a:endParaRPr sz="3600" dirty="0">
              <a:latin typeface="Janda Manatee Solid"/>
              <a:cs typeface="Janda Manatee Solid"/>
            </a:endParaRPr>
          </a:p>
        </p:txBody>
      </p:sp>
      <p:sp>
        <p:nvSpPr>
          <p:cNvPr id="116" name="Google Shape;116;p23"/>
          <p:cNvSpPr txBox="1">
            <a:spLocks noGrp="1"/>
          </p:cNvSpPr>
          <p:nvPr>
            <p:ph type="body" idx="1"/>
          </p:nvPr>
        </p:nvSpPr>
        <p:spPr>
          <a:xfrm>
            <a:off x="162825" y="794288"/>
            <a:ext cx="4320299" cy="39489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What did you change? </a:t>
            </a:r>
            <a:endParaRPr dirty="0">
              <a:solidFill>
                <a:srgbClr val="000000"/>
              </a:solidFill>
              <a:latin typeface="KG Be Still And Know"/>
              <a:cs typeface="KG Be Still And Know"/>
            </a:endParaRPr>
          </a:p>
          <a:p>
            <a:pPr marL="457200" lvl="0" indent="-342900" algn="l" rtl="0">
              <a:spcBef>
                <a:spcPts val="1600"/>
              </a:spcBef>
              <a:spcAft>
                <a:spcPts val="0"/>
              </a:spcAft>
              <a:buClr>
                <a:srgbClr val="000000"/>
              </a:buClr>
              <a:buSzPts val="1800"/>
              <a:buAutoNum type="arabicPeriod"/>
            </a:pPr>
            <a:r>
              <a:rPr lang="en" dirty="0">
                <a:solidFill>
                  <a:srgbClr val="000000"/>
                </a:solidFill>
                <a:latin typeface="KG Be Still And Know"/>
                <a:cs typeface="KG Be Still And Know"/>
              </a:rPr>
              <a:t>I like singing, to paint, and writing. </a:t>
            </a:r>
            <a:endParaRPr lang="en-US" dirty="0" smtClean="0">
              <a:solidFill>
                <a:srgbClr val="000000"/>
              </a:solidFill>
              <a:latin typeface="KG Be Still And Know"/>
              <a:cs typeface="KG Be Still And Know"/>
            </a:endParaRPr>
          </a:p>
          <a:p>
            <a:pPr marL="457200" lvl="0" indent="-342900" algn="l" rtl="0">
              <a:spcBef>
                <a:spcPts val="160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We are giving away our furniture, sell our house, and move to Alaska</a:t>
            </a:r>
            <a:r>
              <a:rPr lang="en" dirty="0" smtClean="0">
                <a:solidFill>
                  <a:srgbClr val="000000"/>
                </a:solidFill>
                <a:latin typeface="KG Be Still And Know"/>
                <a:cs typeface="KG Be Still And Know"/>
              </a:rPr>
              <a:t>.</a:t>
            </a:r>
            <a:endParaRPr lang="en-US"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To succeed in school you must: get involved, stay organized, and you should keep a good attitude. </a:t>
            </a:r>
            <a:endParaRPr dirty="0">
              <a:solidFill>
                <a:srgbClr val="000000"/>
              </a:solidFill>
              <a:latin typeface="KG Be Still And Know"/>
              <a:cs typeface="KG Be Still And Know"/>
            </a:endParaRPr>
          </a:p>
        </p:txBody>
      </p:sp>
      <p:sp>
        <p:nvSpPr>
          <p:cNvPr id="117" name="Google Shape;117;p23"/>
          <p:cNvSpPr txBox="1">
            <a:spLocks noGrp="1"/>
          </p:cNvSpPr>
          <p:nvPr>
            <p:ph type="body" idx="1"/>
          </p:nvPr>
        </p:nvSpPr>
        <p:spPr>
          <a:xfrm>
            <a:off x="4769295" y="764876"/>
            <a:ext cx="4218664" cy="41723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Janda Manatee Solid"/>
                <a:cs typeface="Janda Manatee Solid"/>
              </a:rPr>
              <a:t>Revised: </a:t>
            </a:r>
            <a:endParaRPr sz="2400" dirty="0">
              <a:solidFill>
                <a:srgbClr val="000000"/>
              </a:solidFill>
              <a:latin typeface="Janda Manatee Solid"/>
              <a:cs typeface="Janda Manatee Solid"/>
            </a:endParaRPr>
          </a:p>
          <a:p>
            <a:pPr marL="457200" lvl="0" indent="-342900" algn="l" rtl="0">
              <a:spcBef>
                <a:spcPts val="1600"/>
              </a:spcBef>
              <a:spcAft>
                <a:spcPts val="0"/>
              </a:spcAft>
              <a:buClr>
                <a:srgbClr val="000000"/>
              </a:buClr>
              <a:buSzPts val="1800"/>
              <a:buAutoNum type="arabicPeriod"/>
            </a:pPr>
            <a:r>
              <a:rPr lang="en" dirty="0">
                <a:solidFill>
                  <a:srgbClr val="000000"/>
                </a:solidFill>
                <a:latin typeface="KG Be Still And Know"/>
                <a:cs typeface="KG Be Still And Know"/>
              </a:rPr>
              <a:t>I like singing, </a:t>
            </a:r>
            <a:r>
              <a:rPr lang="en" b="1" u="sng" dirty="0">
                <a:solidFill>
                  <a:srgbClr val="FF0000"/>
                </a:solidFill>
                <a:latin typeface="KG Be Still And Know"/>
                <a:cs typeface="KG Be Still And Know"/>
              </a:rPr>
              <a:t>painting</a:t>
            </a:r>
            <a:r>
              <a:rPr lang="en" dirty="0">
                <a:solidFill>
                  <a:srgbClr val="000000"/>
                </a:solidFill>
                <a:latin typeface="KG Be Still And Know"/>
                <a:cs typeface="KG Be Still And Know"/>
              </a:rPr>
              <a:t>, and writing. </a:t>
            </a:r>
            <a:endParaRPr lang="en-US" dirty="0" smtClean="0">
              <a:solidFill>
                <a:srgbClr val="000000"/>
              </a:solidFill>
              <a:latin typeface="KG Be Still And Know"/>
              <a:cs typeface="KG Be Still And Know"/>
            </a:endParaRPr>
          </a:p>
          <a:p>
            <a:pPr marL="457200" lvl="0" indent="-342900" algn="l" rtl="0">
              <a:spcBef>
                <a:spcPts val="160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We are giving away our furniture, </a:t>
            </a:r>
            <a:r>
              <a:rPr lang="en" b="1" u="sng" dirty="0">
                <a:solidFill>
                  <a:srgbClr val="FF0000"/>
                </a:solidFill>
                <a:latin typeface="KG Be Still And Know"/>
                <a:cs typeface="KG Be Still And Know"/>
              </a:rPr>
              <a:t>selling</a:t>
            </a:r>
            <a:r>
              <a:rPr lang="en" dirty="0">
                <a:solidFill>
                  <a:srgbClr val="000000"/>
                </a:solidFill>
                <a:latin typeface="KG Be Still And Know"/>
                <a:cs typeface="KG Be Still And Know"/>
              </a:rPr>
              <a:t> our house, and </a:t>
            </a:r>
            <a:r>
              <a:rPr lang="en" b="1" u="sng" dirty="0">
                <a:solidFill>
                  <a:srgbClr val="FF0000"/>
                </a:solidFill>
                <a:latin typeface="KG Be Still And Know"/>
                <a:cs typeface="KG Be Still And Know"/>
              </a:rPr>
              <a:t>moving</a:t>
            </a:r>
            <a:r>
              <a:rPr lang="en" b="1" dirty="0">
                <a:solidFill>
                  <a:srgbClr val="000000"/>
                </a:solidFill>
                <a:latin typeface="KG Be Still And Know"/>
                <a:cs typeface="KG Be Still And Know"/>
              </a:rPr>
              <a:t> </a:t>
            </a:r>
            <a:r>
              <a:rPr lang="en" dirty="0">
                <a:solidFill>
                  <a:srgbClr val="000000"/>
                </a:solidFill>
                <a:latin typeface="KG Be Still And Know"/>
                <a:cs typeface="KG Be Still And Know"/>
              </a:rPr>
              <a:t>to Alaska</a:t>
            </a:r>
            <a:r>
              <a:rPr lang="en" dirty="0" smtClean="0">
                <a:solidFill>
                  <a:srgbClr val="000000"/>
                </a:solidFill>
                <a:latin typeface="KG Be Still And Know"/>
                <a:cs typeface="KG Be Still And Know"/>
              </a:rPr>
              <a:t>.</a:t>
            </a:r>
            <a:endParaRPr lang="en-US"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None/>
            </a:pPr>
            <a:endParaRPr dirty="0" smtClean="0">
              <a:solidFill>
                <a:srgbClr val="000000"/>
              </a:solidFill>
              <a:latin typeface="KG Be Still And Know"/>
              <a:cs typeface="KG Be Still And Know"/>
            </a:endParaRPr>
          </a:p>
          <a:p>
            <a:pPr marL="457200" lvl="0" indent="-342900" algn="l" rtl="0">
              <a:spcBef>
                <a:spcPts val="0"/>
              </a:spcBef>
              <a:spcAft>
                <a:spcPts val="0"/>
              </a:spcAft>
              <a:buClr>
                <a:srgbClr val="000000"/>
              </a:buClr>
              <a:buSzPts val="1800"/>
              <a:buAutoNum type="arabicPeriod"/>
            </a:pPr>
            <a:r>
              <a:rPr lang="en" dirty="0">
                <a:solidFill>
                  <a:srgbClr val="000000"/>
                </a:solidFill>
                <a:latin typeface="KG Be Still And Know"/>
                <a:cs typeface="KG Be Still And Know"/>
              </a:rPr>
              <a:t>To succeed in school you must: get involved, stay organized, and </a:t>
            </a:r>
            <a:r>
              <a:rPr lang="en" b="1" strike="sngStrike" dirty="0">
                <a:solidFill>
                  <a:srgbClr val="FF0000"/>
                </a:solidFill>
                <a:latin typeface="KG Be Still And Know"/>
                <a:cs typeface="KG Be Still And Know"/>
              </a:rPr>
              <a:t>you should </a:t>
            </a:r>
            <a:r>
              <a:rPr lang="en" dirty="0">
                <a:solidFill>
                  <a:srgbClr val="000000"/>
                </a:solidFill>
                <a:latin typeface="KG Be Still And Know"/>
                <a:cs typeface="KG Be Still And Know"/>
              </a:rPr>
              <a:t>keep a good attitude. </a:t>
            </a:r>
            <a:endParaRPr dirty="0">
              <a:solidFill>
                <a:srgbClr val="000000"/>
              </a:solidFill>
              <a:latin typeface="KG Be Still And Know"/>
              <a:cs typeface="KG Be Still And Kno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n>
                  <a:solidFill>
                    <a:schemeClr val="bg1">
                      <a:lumMod val="65000"/>
                    </a:schemeClr>
                  </a:solidFill>
                </a:ln>
                <a:latin typeface="KG HAPPY"/>
                <a:cs typeface="KG HAPPY"/>
              </a:rPr>
              <a:t>Puzzle Solutions</a:t>
            </a:r>
            <a:endParaRPr dirty="0">
              <a:ln>
                <a:solidFill>
                  <a:schemeClr val="bg1">
                    <a:lumMod val="65000"/>
                  </a:schemeClr>
                </a:solidFill>
              </a:ln>
              <a:latin typeface="KG HAPPY"/>
              <a:cs typeface="KG HAPPY"/>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Sentence Puzzle:</a:t>
            </a: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rgbClr val="000000"/>
                </a:solidFill>
                <a:latin typeface="KG Be Still And Know"/>
                <a:cs typeface="KG Be Still And Know"/>
              </a:rPr>
              <a:t>How did you </a:t>
            </a:r>
            <a:r>
              <a:rPr lang="en" dirty="0">
                <a:solidFill>
                  <a:srgbClr val="000000"/>
                </a:solidFill>
                <a:latin typeface="Janda Manatee Solid"/>
                <a:cs typeface="Janda Manatee Solid"/>
              </a:rPr>
              <a:t>KNOW</a:t>
            </a:r>
            <a:r>
              <a:rPr lang="en" dirty="0">
                <a:solidFill>
                  <a:srgbClr val="000000"/>
                </a:solidFill>
                <a:latin typeface="KG Be Still And Know"/>
                <a:cs typeface="KG Be Still And Know"/>
              </a:rPr>
              <a:t> how to arrange the sentences? What did you notice when you moved the sentences around to different positions? </a:t>
            </a:r>
            <a:endParaRPr dirty="0">
              <a:solidFill>
                <a:srgbClr val="000000"/>
              </a:solidFill>
              <a:latin typeface="KG Be Still And Know"/>
              <a:cs typeface="KG Be Still And Know"/>
            </a:endParaRPr>
          </a:p>
          <a:p>
            <a:pPr marL="0" lvl="0" indent="0" algn="l" rtl="0">
              <a:spcBef>
                <a:spcPts val="1600"/>
              </a:spcBef>
              <a:spcAft>
                <a:spcPts val="0"/>
              </a:spcAft>
              <a:buNone/>
            </a:pP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rgbClr val="000000"/>
                </a:solidFill>
                <a:latin typeface="KG Be Still And Know"/>
                <a:cs typeface="KG Be Still And Know"/>
              </a:rPr>
              <a:t>Paragraph Puzzle:</a:t>
            </a:r>
            <a:endParaRPr dirty="0">
              <a:solidFill>
                <a:srgbClr val="000000"/>
              </a:solidFill>
              <a:latin typeface="KG Be Still And Know"/>
              <a:cs typeface="KG Be Still And Know"/>
            </a:endParaRPr>
          </a:p>
          <a:p>
            <a:pPr marL="0" lvl="0" indent="0" algn="l" rtl="0">
              <a:spcBef>
                <a:spcPts val="1600"/>
              </a:spcBef>
              <a:spcAft>
                <a:spcPts val="1600"/>
              </a:spcAft>
              <a:buNone/>
            </a:pPr>
            <a:r>
              <a:rPr lang="en" dirty="0">
                <a:solidFill>
                  <a:srgbClr val="000000"/>
                </a:solidFill>
                <a:latin typeface="KG Be Still And Know"/>
                <a:cs typeface="KG Be Still And Know"/>
              </a:rPr>
              <a:t>How did you </a:t>
            </a:r>
            <a:r>
              <a:rPr lang="en" dirty="0">
                <a:solidFill>
                  <a:srgbClr val="000000"/>
                </a:solidFill>
                <a:latin typeface="Janda Manatee Solid"/>
                <a:cs typeface="Janda Manatee Solid"/>
              </a:rPr>
              <a:t>KNOW</a:t>
            </a:r>
            <a:r>
              <a:rPr lang="en" dirty="0">
                <a:solidFill>
                  <a:srgbClr val="000000"/>
                </a:solidFill>
                <a:latin typeface="KG Be Still And Know"/>
                <a:cs typeface="KG Be Still And Know"/>
              </a:rPr>
              <a:t> how to arrange these sentences? At what point in each paragraph was the order apparent to you? </a:t>
            </a:r>
            <a:endParaRPr dirty="0">
              <a:solidFill>
                <a:srgbClr val="000000"/>
              </a:solidFill>
              <a:latin typeface="KG Be Still And Know"/>
              <a:cs typeface="KG Be Still And Know"/>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n>
                  <a:solidFill>
                    <a:schemeClr val="bg1">
                      <a:lumMod val="65000"/>
                    </a:schemeClr>
                  </a:solidFill>
                </a:ln>
                <a:latin typeface="KG HAPPY"/>
                <a:cs typeface="KG HAPPY"/>
              </a:rPr>
              <a:t>Coherence &amp; Transitions</a:t>
            </a:r>
            <a:endParaRPr dirty="0">
              <a:ln>
                <a:solidFill>
                  <a:schemeClr val="bg1">
                    <a:lumMod val="65000"/>
                  </a:schemeClr>
                </a:solidFill>
              </a:ln>
              <a:latin typeface="KG HAPPY"/>
              <a:cs typeface="KG HAPPY"/>
            </a:endParaRPr>
          </a:p>
        </p:txBody>
      </p:sp>
      <p:sp>
        <p:nvSpPr>
          <p:cNvPr id="67" name="Google Shape;6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KG Be Still And Know"/>
                <a:cs typeface="KG Be Still And Know"/>
              </a:rPr>
              <a:t>How to make your writing “flow better”</a:t>
            </a:r>
            <a:endParaRPr dirty="0">
              <a:latin typeface="KG Be Still And Know"/>
              <a:cs typeface="KG Be Still And Know"/>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33410" y="227943"/>
            <a:ext cx="8520600" cy="7163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Janda Manatee Solid"/>
                <a:cs typeface="Janda Manatee Solid"/>
              </a:rPr>
              <a:t>Coherence</a:t>
            </a:r>
            <a:endParaRPr sz="4000" dirty="0">
              <a:latin typeface="Janda Manatee Solid"/>
              <a:cs typeface="Janda Manatee Solid"/>
            </a:endParaRPr>
          </a:p>
        </p:txBody>
      </p:sp>
      <p:sp>
        <p:nvSpPr>
          <p:cNvPr id="73" name="Google Shape;73;p16"/>
          <p:cNvSpPr txBox="1">
            <a:spLocks noGrp="1"/>
          </p:cNvSpPr>
          <p:nvPr>
            <p:ph type="body" idx="1"/>
          </p:nvPr>
        </p:nvSpPr>
        <p:spPr>
          <a:xfrm>
            <a:off x="311700" y="1041996"/>
            <a:ext cx="8520600" cy="39074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Coherence refers to the </a:t>
            </a:r>
            <a:r>
              <a:rPr lang="en" u="sng" dirty="0">
                <a:solidFill>
                  <a:srgbClr val="000000"/>
                </a:solidFill>
                <a:latin typeface="Janda Manatee Solid"/>
                <a:cs typeface="Janda Manatee Solid"/>
              </a:rPr>
              <a:t>logical bridge</a:t>
            </a:r>
            <a:r>
              <a:rPr lang="en" dirty="0">
                <a:solidFill>
                  <a:srgbClr val="000000"/>
                </a:solidFill>
                <a:latin typeface="KG Be Still And Know"/>
                <a:cs typeface="KG Be Still And Know"/>
              </a:rPr>
              <a:t> between words, sentences, and paragraphs in writing. </a:t>
            </a: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rgbClr val="000000"/>
                </a:solidFill>
                <a:latin typeface="KG Be Still And Know"/>
                <a:cs typeface="KG Be Still And Know"/>
              </a:rPr>
              <a:t>To be </a:t>
            </a:r>
            <a:r>
              <a:rPr lang="en" u="sng" dirty="0">
                <a:solidFill>
                  <a:srgbClr val="000000"/>
                </a:solidFill>
                <a:latin typeface="Janda Manatee Solid"/>
                <a:cs typeface="Janda Manatee Solid"/>
              </a:rPr>
              <a:t>incoherent</a:t>
            </a:r>
            <a:r>
              <a:rPr lang="en" dirty="0">
                <a:solidFill>
                  <a:srgbClr val="000000"/>
                </a:solidFill>
                <a:latin typeface="KG Be Still And Know"/>
                <a:cs typeface="KG Be Still And Know"/>
              </a:rPr>
              <a:t> in speech or writing means to lack focus or logic in your words.</a:t>
            </a:r>
            <a:endParaRPr dirty="0">
              <a:solidFill>
                <a:srgbClr val="000000"/>
              </a:solidFill>
              <a:latin typeface="KG Be Still And Know"/>
              <a:cs typeface="KG Be Still And Know"/>
            </a:endParaRPr>
          </a:p>
          <a:p>
            <a:pPr marL="0" lvl="0" indent="0" algn="l" rtl="0">
              <a:spcBef>
                <a:spcPts val="1600"/>
              </a:spcBef>
              <a:spcAft>
                <a:spcPts val="0"/>
              </a:spcAft>
              <a:buNone/>
            </a:pPr>
            <a:endParaRPr dirty="0">
              <a:solidFill>
                <a:srgbClr val="000000"/>
              </a:solidFill>
              <a:latin typeface="KG Be Still And Know"/>
              <a:cs typeface="KG Be Still And Know"/>
            </a:endParaRPr>
          </a:p>
          <a:p>
            <a:pPr marL="0" lvl="0" indent="0" algn="l" rtl="0">
              <a:spcBef>
                <a:spcPts val="1600"/>
              </a:spcBef>
              <a:spcAft>
                <a:spcPts val="1600"/>
              </a:spcAft>
              <a:buNone/>
            </a:pPr>
            <a:r>
              <a:rPr lang="en" dirty="0">
                <a:solidFill>
                  <a:srgbClr val="000000"/>
                </a:solidFill>
                <a:latin typeface="KG Be Still And Know"/>
                <a:cs typeface="KG Be Still And Know"/>
              </a:rPr>
              <a:t>Coherence occurs at different </a:t>
            </a:r>
            <a:r>
              <a:rPr lang="en" u="sng" dirty="0">
                <a:solidFill>
                  <a:srgbClr val="000000"/>
                </a:solidFill>
                <a:latin typeface="Janda Manatee Solid"/>
                <a:cs typeface="Janda Manatee Solid"/>
              </a:rPr>
              <a:t>levels</a:t>
            </a:r>
            <a:r>
              <a:rPr lang="en" dirty="0">
                <a:solidFill>
                  <a:srgbClr val="000000"/>
                </a:solidFill>
                <a:latin typeface="KG Be Still And Know"/>
                <a:cs typeface="KG Be Still And Know"/>
              </a:rPr>
              <a:t> in a piece of writing. In a </a:t>
            </a:r>
            <a:r>
              <a:rPr lang="en" u="sng" dirty="0">
                <a:solidFill>
                  <a:srgbClr val="000000"/>
                </a:solidFill>
                <a:latin typeface="Janda Manatee Solid"/>
                <a:cs typeface="Janda Manatee Solid"/>
              </a:rPr>
              <a:t>sentence</a:t>
            </a:r>
            <a:r>
              <a:rPr lang="en" dirty="0">
                <a:solidFill>
                  <a:srgbClr val="000000"/>
                </a:solidFill>
                <a:latin typeface="KG Be Still And Know"/>
                <a:cs typeface="KG Be Still And Know"/>
              </a:rPr>
              <a:t>, the idea in one </a:t>
            </a:r>
            <a:r>
              <a:rPr lang="en" u="sng" dirty="0">
                <a:solidFill>
                  <a:srgbClr val="000000"/>
                </a:solidFill>
                <a:latin typeface="Janda Manatee Solid"/>
                <a:cs typeface="Janda Manatee Solid"/>
              </a:rPr>
              <a:t>clause</a:t>
            </a:r>
            <a:r>
              <a:rPr lang="en" dirty="0">
                <a:solidFill>
                  <a:srgbClr val="000000"/>
                </a:solidFill>
                <a:latin typeface="KG Be Still And Know"/>
                <a:cs typeface="KG Be Still And Know"/>
              </a:rPr>
              <a:t> logically links to an idea in the next. In a </a:t>
            </a:r>
            <a:r>
              <a:rPr lang="en" u="sng" dirty="0">
                <a:solidFill>
                  <a:srgbClr val="000000"/>
                </a:solidFill>
                <a:latin typeface="Janda Manatee Solid"/>
                <a:cs typeface="Janda Manatee Solid"/>
              </a:rPr>
              <a:t>paragraph</a:t>
            </a:r>
            <a:r>
              <a:rPr lang="en" dirty="0">
                <a:solidFill>
                  <a:srgbClr val="000000"/>
                </a:solidFill>
                <a:latin typeface="KG Be Still And Know"/>
                <a:cs typeface="KG Be Still And Know"/>
              </a:rPr>
              <a:t>, the idea in one </a:t>
            </a:r>
            <a:r>
              <a:rPr lang="en" u="sng" dirty="0">
                <a:solidFill>
                  <a:srgbClr val="000000"/>
                </a:solidFill>
                <a:latin typeface="Janda Manatee Solid"/>
                <a:cs typeface="Janda Manatee Solid"/>
              </a:rPr>
              <a:t>sentence</a:t>
            </a:r>
            <a:r>
              <a:rPr lang="en" dirty="0">
                <a:solidFill>
                  <a:srgbClr val="000000"/>
                </a:solidFill>
                <a:latin typeface="KG Be Still And Know"/>
                <a:cs typeface="KG Be Still And Know"/>
              </a:rPr>
              <a:t> logically links to an idea in the next. In a </a:t>
            </a:r>
            <a:r>
              <a:rPr lang="en" u="sng" dirty="0">
                <a:solidFill>
                  <a:srgbClr val="000000"/>
                </a:solidFill>
                <a:latin typeface="Janda Manatee Solid"/>
                <a:cs typeface="Janda Manatee Solid"/>
              </a:rPr>
              <a:t>text</a:t>
            </a:r>
            <a:r>
              <a:rPr lang="en" dirty="0">
                <a:solidFill>
                  <a:srgbClr val="000000"/>
                </a:solidFill>
                <a:latin typeface="KG Be Still And Know"/>
                <a:cs typeface="KG Be Still And Know"/>
              </a:rPr>
              <a:t>, the ideas in one </a:t>
            </a:r>
            <a:r>
              <a:rPr lang="en" u="sng" dirty="0">
                <a:solidFill>
                  <a:srgbClr val="000000"/>
                </a:solidFill>
                <a:latin typeface="Janda Manatee Solid"/>
                <a:cs typeface="Janda Manatee Solid"/>
              </a:rPr>
              <a:t>paragraph</a:t>
            </a:r>
            <a:r>
              <a:rPr lang="en" dirty="0">
                <a:solidFill>
                  <a:srgbClr val="000000"/>
                </a:solidFill>
                <a:latin typeface="KG Be Still And Know"/>
                <a:cs typeface="KG Be Still And Know"/>
              </a:rPr>
              <a:t> logically link to the ideas in the next.</a:t>
            </a:r>
            <a:endParaRPr dirty="0">
              <a:solidFill>
                <a:srgbClr val="000000"/>
              </a:solidFill>
              <a:latin typeface="KG Be Still And Know"/>
              <a:cs typeface="KG Be Still And Know"/>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33410" y="217087"/>
            <a:ext cx="8520600" cy="738075"/>
          </a:xfrm>
          <a:prstGeom prst="rect">
            <a:avLst/>
          </a:prstGeom>
        </p:spPr>
        <p:txBody>
          <a:bodyPr spcFirstLastPara="1" wrap="square" lIns="91425" tIns="91425" rIns="91425" bIns="91425" anchor="t" anchorCtr="0">
            <a:noAutofit/>
          </a:bodyPr>
          <a:lstStyle/>
          <a:p>
            <a:pPr lvl="0"/>
            <a:r>
              <a:rPr lang="en" sz="4000" dirty="0" smtClean="0">
                <a:latin typeface="Janda Manatee Solid"/>
                <a:cs typeface="Janda Manatee Solid"/>
              </a:rPr>
              <a:t>Coherence</a:t>
            </a:r>
            <a:endParaRPr sz="4000" dirty="0"/>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To see if your writing lacks in coherence, check for these things:</a:t>
            </a: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rgbClr val="000000"/>
                </a:solidFill>
                <a:latin typeface="KG Be Still And Know"/>
                <a:cs typeface="KG Be Still And Know"/>
              </a:rPr>
              <a:t>✓ The sentences in my paragraph are interchangeable.</a:t>
            </a:r>
            <a:endParaRPr dirty="0">
              <a:solidFill>
                <a:srgbClr val="000000"/>
              </a:solidFill>
              <a:latin typeface="KG Be Still And Know"/>
              <a:cs typeface="KG Be Still And Know"/>
            </a:endParaRPr>
          </a:p>
          <a:p>
            <a:pPr marL="0" lvl="0" indent="0" algn="l" rtl="0">
              <a:spcBef>
                <a:spcPts val="1600"/>
              </a:spcBef>
              <a:spcAft>
                <a:spcPts val="0"/>
              </a:spcAft>
              <a:buNone/>
            </a:pPr>
            <a:r>
              <a:rPr lang="en" dirty="0">
                <a:solidFill>
                  <a:schemeClr val="dk1"/>
                </a:solidFill>
                <a:latin typeface="KG Be Still And Know"/>
                <a:cs typeface="KG Be Still And Know"/>
              </a:rPr>
              <a:t>✓ The body paragraphs in my essay are interchangeable.</a:t>
            </a:r>
            <a:endParaRPr dirty="0">
              <a:solidFill>
                <a:schemeClr val="dk1"/>
              </a:solidFill>
              <a:latin typeface="KG Be Still And Know"/>
              <a:cs typeface="KG Be Still And Know"/>
            </a:endParaRPr>
          </a:p>
          <a:p>
            <a:pPr marL="0" lvl="0" indent="0" algn="l" rtl="0">
              <a:spcBef>
                <a:spcPts val="1600"/>
              </a:spcBef>
              <a:spcAft>
                <a:spcPts val="0"/>
              </a:spcAft>
              <a:buNone/>
            </a:pPr>
            <a:endParaRPr dirty="0">
              <a:solidFill>
                <a:schemeClr val="dk1"/>
              </a:solidFill>
            </a:endParaRPr>
          </a:p>
          <a:p>
            <a:pPr marL="0" lvl="0" indent="0" algn="l" rtl="0">
              <a:spcBef>
                <a:spcPts val="1600"/>
              </a:spcBef>
              <a:spcAft>
                <a:spcPts val="0"/>
              </a:spcAft>
              <a:buClr>
                <a:schemeClr val="dk1"/>
              </a:buClr>
              <a:buSzPts val="1100"/>
              <a:buFont typeface="Arial"/>
              <a:buNone/>
            </a:pPr>
            <a:r>
              <a:rPr lang="en" dirty="0">
                <a:solidFill>
                  <a:schemeClr val="dk1"/>
                </a:solidFill>
                <a:latin typeface="KG Be Still And Know"/>
                <a:cs typeface="KG Be Still And Know"/>
              </a:rPr>
              <a:t>These things </a:t>
            </a:r>
            <a:r>
              <a:rPr lang="en" dirty="0">
                <a:solidFill>
                  <a:schemeClr val="dk1"/>
                </a:solidFill>
                <a:latin typeface="Janda Manatee Solid"/>
                <a:cs typeface="Janda Manatee Solid"/>
              </a:rPr>
              <a:t>DON’T</a:t>
            </a:r>
            <a:r>
              <a:rPr lang="en" dirty="0">
                <a:solidFill>
                  <a:schemeClr val="dk1"/>
                </a:solidFill>
              </a:rPr>
              <a:t> </a:t>
            </a:r>
            <a:r>
              <a:rPr lang="en" dirty="0">
                <a:solidFill>
                  <a:schemeClr val="dk1"/>
                </a:solidFill>
                <a:latin typeface="KG Be Still And Know"/>
                <a:cs typeface="KG Be Still And Know"/>
              </a:rPr>
              <a:t>mean your writing is bad or unclear. They are just opportunities to make your writing</a:t>
            </a:r>
            <a:r>
              <a:rPr lang="en" dirty="0">
                <a:solidFill>
                  <a:schemeClr val="dk1"/>
                </a:solidFill>
              </a:rPr>
              <a:t> </a:t>
            </a:r>
            <a:r>
              <a:rPr lang="en" b="1" u="sng" dirty="0">
                <a:solidFill>
                  <a:schemeClr val="dk1"/>
                </a:solidFill>
                <a:latin typeface="Janda Manatee Solid"/>
                <a:cs typeface="Janda Manatee Solid"/>
              </a:rPr>
              <a:t>STRONGER</a:t>
            </a:r>
            <a:r>
              <a:rPr lang="en" dirty="0">
                <a:solidFill>
                  <a:schemeClr val="dk1"/>
                </a:solidFill>
              </a:rPr>
              <a:t>. </a:t>
            </a:r>
            <a:endParaRPr dirty="0">
              <a:solidFill>
                <a:schemeClr val="dk1"/>
              </a:solidFill>
            </a:endParaRPr>
          </a:p>
          <a:p>
            <a:pPr marL="0" lvl="0" indent="0" algn="l" rtl="0">
              <a:spcBef>
                <a:spcPts val="1600"/>
              </a:spcBef>
              <a:spcAft>
                <a:spcPts val="1600"/>
              </a:spcAft>
              <a:buNone/>
            </a:pPr>
            <a:endParaRPr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44265" y="184525"/>
            <a:ext cx="8520600" cy="607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Janda Manatee Solid"/>
                <a:cs typeface="Janda Manatee Solid"/>
              </a:rPr>
              <a:t>Improving Coherence: Transitions</a:t>
            </a:r>
            <a:endParaRPr sz="4000" dirty="0">
              <a:latin typeface="Janda Manatee Solid"/>
              <a:cs typeface="Janda Manatee Solid"/>
            </a:endParaRPr>
          </a:p>
        </p:txBody>
      </p:sp>
      <p:sp>
        <p:nvSpPr>
          <p:cNvPr id="85" name="Google Shape;85;p18"/>
          <p:cNvSpPr txBox="1">
            <a:spLocks noGrp="1"/>
          </p:cNvSpPr>
          <p:nvPr>
            <p:ph type="body" idx="1"/>
          </p:nvPr>
        </p:nvSpPr>
        <p:spPr>
          <a:xfrm>
            <a:off x="289990" y="92453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Transitional elements are words or other elements (phrases, clauses, sentences, or paragraphs) that assist in creating coherence among sentences, paragraphs, or sections in a text by </a:t>
            </a:r>
            <a:r>
              <a:rPr lang="en" b="1" u="sng" dirty="0">
                <a:solidFill>
                  <a:srgbClr val="FF0000"/>
                </a:solidFill>
                <a:latin typeface="KG Be Still And Know"/>
                <a:cs typeface="KG Be Still And Know"/>
              </a:rPr>
              <a:t>showing relationships among ideas.</a:t>
            </a:r>
            <a:endParaRPr b="1" u="sng" dirty="0">
              <a:solidFill>
                <a:srgbClr val="FF0000"/>
              </a:solidFill>
              <a:latin typeface="KG Be Still And Know"/>
              <a:cs typeface="KG Be Still And Know"/>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graphicFrame>
        <p:nvGraphicFramePr>
          <p:cNvPr id="86" name="Google Shape;86;p18"/>
          <p:cNvGraphicFramePr/>
          <p:nvPr/>
        </p:nvGraphicFramePr>
        <p:xfrm>
          <a:off x="271376" y="2046389"/>
          <a:ext cx="8705728" cy="2974250"/>
        </p:xfrm>
        <a:graphic>
          <a:graphicData uri="http://schemas.openxmlformats.org/drawingml/2006/table">
            <a:tbl>
              <a:tblPr>
                <a:noFill/>
                <a:tableStyleId>{757B18C4-C5F1-45BE-92DA-07A8B65B6EAE}</a:tableStyleId>
              </a:tblPr>
              <a:tblGrid>
                <a:gridCol w="2473080"/>
                <a:gridCol w="6232648"/>
              </a:tblGrid>
              <a:tr h="381000">
                <a:tc>
                  <a:txBody>
                    <a:bodyPr/>
                    <a:lstStyle/>
                    <a:p>
                      <a:pPr marL="0" lvl="0" indent="0" algn="l" rtl="0">
                        <a:spcBef>
                          <a:spcPts val="0"/>
                        </a:spcBef>
                        <a:spcAft>
                          <a:spcPts val="0"/>
                        </a:spcAft>
                        <a:buNone/>
                      </a:pPr>
                      <a:r>
                        <a:rPr lang="en" sz="1600" dirty="0">
                          <a:solidFill>
                            <a:schemeClr val="dk1"/>
                          </a:solidFill>
                          <a:latin typeface="KG Be Still And Know"/>
                          <a:cs typeface="KG Be Still And Know"/>
                        </a:rPr>
                        <a:t>Examples of transition </a:t>
                      </a:r>
                      <a:r>
                        <a:rPr lang="en" sz="1600" b="1" u="sng" dirty="0">
                          <a:solidFill>
                            <a:srgbClr val="FF0000"/>
                          </a:solidFill>
                          <a:latin typeface="KG Be Still And Know"/>
                          <a:cs typeface="KG Be Still And Know"/>
                        </a:rPr>
                        <a:t>words</a:t>
                      </a:r>
                      <a:r>
                        <a:rPr lang="en" sz="1600" b="1" dirty="0">
                          <a:solidFill>
                            <a:schemeClr val="dk1"/>
                          </a:solidFill>
                          <a:latin typeface="Janda Manatee Solid"/>
                          <a:cs typeface="Janda Manatee Solid"/>
                        </a:rPr>
                        <a:t>:</a:t>
                      </a:r>
                      <a:endParaRPr sz="1600" b="1" dirty="0">
                        <a:latin typeface="Janda Manatee Solid"/>
                        <a:cs typeface="Janda Manatee Soli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rgbClr val="FF0000"/>
                          </a:solidFill>
                          <a:latin typeface="KG Be Still And Know"/>
                          <a:cs typeface="KG Be Still And Know"/>
                        </a:rPr>
                        <a:t>However, although, additionally, previously, consequently</a:t>
                      </a:r>
                      <a:endParaRPr sz="1600" dirty="0">
                        <a:solidFill>
                          <a:srgbClr val="FF0000"/>
                        </a:solidFill>
                        <a:latin typeface="KG Be Still And Know"/>
                        <a:cs typeface="KG Be Still And Know"/>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 sz="1600" dirty="0">
                          <a:solidFill>
                            <a:schemeClr val="dk1"/>
                          </a:solidFill>
                          <a:latin typeface="KG Be Still And Know"/>
                          <a:cs typeface="KG Be Still And Know"/>
                        </a:rPr>
                        <a:t>Examples of transitional </a:t>
                      </a:r>
                      <a:r>
                        <a:rPr lang="en" sz="1600" b="1" u="sng" dirty="0">
                          <a:solidFill>
                            <a:srgbClr val="FF0000"/>
                          </a:solidFill>
                          <a:latin typeface="KG Be Still And Know"/>
                          <a:cs typeface="KG Be Still And Know"/>
                        </a:rPr>
                        <a:t>phrases</a:t>
                      </a:r>
                      <a:r>
                        <a:rPr lang="en" sz="1600" b="1" dirty="0">
                          <a:solidFill>
                            <a:schemeClr val="dk1"/>
                          </a:solidFill>
                          <a:latin typeface="Janda Manatee Solid"/>
                          <a:cs typeface="Janda Manatee Solid"/>
                        </a:rPr>
                        <a:t>:</a:t>
                      </a:r>
                      <a:endParaRPr sz="1600" b="1" dirty="0">
                        <a:latin typeface="Janda Manatee Solid"/>
                        <a:cs typeface="Janda Manatee Soli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rgbClr val="FF0000"/>
                          </a:solidFill>
                          <a:latin typeface="KG Be Still And Know"/>
                          <a:cs typeface="KG Be Still And Know"/>
                        </a:rPr>
                        <a:t>For example, in fact, on the contrary, in the meantime, for this reason</a:t>
                      </a:r>
                      <a:endParaRPr sz="1600" dirty="0">
                        <a:solidFill>
                          <a:srgbClr val="FF0000"/>
                        </a:solidFill>
                        <a:latin typeface="KG Be Still And Know"/>
                        <a:cs typeface="KG Be Still And Know"/>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 sz="1600" dirty="0">
                          <a:solidFill>
                            <a:schemeClr val="dk1"/>
                          </a:solidFill>
                          <a:latin typeface="KG Be Still And Know"/>
                          <a:cs typeface="KG Be Still And Know"/>
                        </a:rPr>
                        <a:t>Examples of transitional </a:t>
                      </a:r>
                      <a:r>
                        <a:rPr lang="en" sz="1600" b="1" u="sng" dirty="0">
                          <a:solidFill>
                            <a:srgbClr val="FF0000"/>
                          </a:solidFill>
                          <a:latin typeface="KG Be Still And Know"/>
                          <a:cs typeface="KG Be Still And Know"/>
                        </a:rPr>
                        <a:t>clauses</a:t>
                      </a:r>
                      <a:r>
                        <a:rPr lang="en" sz="1600" b="1" dirty="0">
                          <a:solidFill>
                            <a:srgbClr val="FF0000"/>
                          </a:solidFill>
                          <a:latin typeface="KG Be Still And Know"/>
                          <a:cs typeface="KG Be Still And Know"/>
                        </a:rPr>
                        <a:t>*</a:t>
                      </a:r>
                      <a:r>
                        <a:rPr lang="en" sz="1600" b="1" dirty="0">
                          <a:solidFill>
                            <a:schemeClr val="dk1"/>
                          </a:solidFill>
                          <a:latin typeface="Janda Manatee Solid"/>
                          <a:cs typeface="Janda Manatee Solid"/>
                        </a:rPr>
                        <a:t>:</a:t>
                      </a:r>
                      <a:r>
                        <a:rPr lang="en" sz="1600" b="1" dirty="0">
                          <a:solidFill>
                            <a:schemeClr val="dk1"/>
                          </a:solidFill>
                        </a:rPr>
                        <a:t> </a:t>
                      </a: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en" sz="1600" dirty="0">
                          <a:solidFill>
                            <a:schemeClr val="dk1"/>
                          </a:solidFill>
                          <a:latin typeface="KG Be Still And Know"/>
                          <a:cs typeface="KG Be Still And Know"/>
                        </a:rPr>
                        <a:t>* these are the ones that have a </a:t>
                      </a:r>
                      <a:r>
                        <a:rPr lang="en" sz="1600" u="sng" dirty="0">
                          <a:solidFill>
                            <a:srgbClr val="FF0000"/>
                          </a:solidFill>
                          <a:latin typeface="KG Be Still And Know"/>
                          <a:cs typeface="KG Be Still And Know"/>
                        </a:rPr>
                        <a:t>subject</a:t>
                      </a:r>
                      <a:r>
                        <a:rPr lang="en" sz="1600" u="none" dirty="0">
                          <a:solidFill>
                            <a:schemeClr val="dk1"/>
                          </a:solidFill>
                        </a:rPr>
                        <a:t> </a:t>
                      </a:r>
                      <a:r>
                        <a:rPr lang="en" sz="1600" dirty="0">
                          <a:solidFill>
                            <a:schemeClr val="dk1"/>
                          </a:solidFill>
                          <a:latin typeface="KG Be Still And Know"/>
                          <a:cs typeface="KG Be Still And Know"/>
                        </a:rPr>
                        <a:t>and a </a:t>
                      </a:r>
                      <a:r>
                        <a:rPr lang="en" sz="1600" u="sng" dirty="0">
                          <a:solidFill>
                            <a:srgbClr val="FF0000"/>
                          </a:solidFill>
                          <a:latin typeface="KG Be Still And Know"/>
                          <a:cs typeface="KG Be Still And Know"/>
                        </a:rPr>
                        <a:t>verb</a:t>
                      </a:r>
                      <a:r>
                        <a:rPr lang="en" sz="1600" dirty="0">
                          <a:solidFill>
                            <a:schemeClr val="dk1"/>
                          </a:solidFill>
                        </a:rPr>
                        <a:t>.</a:t>
                      </a:r>
                      <a:endParaRPr sz="1600"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rgbClr val="FF0000"/>
                          </a:solidFill>
                          <a:latin typeface="KG Be Still And Know"/>
                          <a:cs typeface="KG Be Still And Know"/>
                        </a:rPr>
                        <a:t>,but this could not last. </a:t>
                      </a:r>
                      <a:endParaRPr sz="1600" dirty="0">
                        <a:solidFill>
                          <a:srgbClr val="FF0000"/>
                        </a:solidFill>
                        <a:latin typeface="KG Be Still And Know"/>
                        <a:cs typeface="KG Be Still And Know"/>
                      </a:endParaRPr>
                    </a:p>
                    <a:p>
                      <a:pPr marL="0" lvl="0" indent="0" algn="l" rtl="0">
                        <a:spcBef>
                          <a:spcPts val="0"/>
                        </a:spcBef>
                        <a:spcAft>
                          <a:spcPts val="0"/>
                        </a:spcAft>
                        <a:buNone/>
                      </a:pPr>
                      <a:r>
                        <a:rPr lang="en" sz="1600" dirty="0">
                          <a:solidFill>
                            <a:srgbClr val="FF0000"/>
                          </a:solidFill>
                          <a:latin typeface="KG Be Still And Know"/>
                          <a:cs typeface="KG Be Still And Know"/>
                        </a:rPr>
                        <a:t>While some opponents of the law point to a lack of precedent,</a:t>
                      </a:r>
                      <a:endParaRPr sz="1600" dirty="0">
                        <a:solidFill>
                          <a:srgbClr val="FF0000"/>
                        </a:solidFill>
                        <a:latin typeface="KG Be Still And Know"/>
                        <a:cs typeface="KG Be Still And Know"/>
                      </a:endParaRPr>
                    </a:p>
                    <a:p>
                      <a:pPr marL="0" lvl="0" indent="0" algn="l" rtl="0">
                        <a:spcBef>
                          <a:spcPts val="0"/>
                        </a:spcBef>
                        <a:spcAft>
                          <a:spcPts val="0"/>
                        </a:spcAft>
                        <a:buNone/>
                      </a:pPr>
                      <a:r>
                        <a:rPr lang="en" sz="1600" dirty="0">
                          <a:solidFill>
                            <a:srgbClr val="FF0000"/>
                          </a:solidFill>
                          <a:latin typeface="KG Be Still And Know"/>
                          <a:cs typeface="KG Be Still And Know"/>
                        </a:rPr>
                        <a:t>Even though there are potential benefits, </a:t>
                      </a:r>
                      <a:endParaRPr sz="1600" dirty="0">
                        <a:solidFill>
                          <a:srgbClr val="FF0000"/>
                        </a:solidFill>
                        <a:latin typeface="KG Be Still And Know"/>
                        <a:cs typeface="KG Be Still And Know"/>
                      </a:endParaRPr>
                    </a:p>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89990" y="17367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Janda Manatee Solid"/>
                <a:cs typeface="Janda Manatee Solid"/>
              </a:rPr>
              <a:t>Identifying Transitions</a:t>
            </a:r>
            <a:endParaRPr sz="4000" dirty="0">
              <a:latin typeface="Janda Manatee Solid"/>
              <a:cs typeface="Janda Manatee Solid"/>
            </a:endParaRPr>
          </a:p>
        </p:txBody>
      </p:sp>
      <p:sp>
        <p:nvSpPr>
          <p:cNvPr id="92" name="Google Shape;92;p19"/>
          <p:cNvSpPr txBox="1">
            <a:spLocks noGrp="1"/>
          </p:cNvSpPr>
          <p:nvPr>
            <p:ph type="body" idx="1"/>
          </p:nvPr>
        </p:nvSpPr>
        <p:spPr>
          <a:xfrm>
            <a:off x="311700" y="1152475"/>
            <a:ext cx="8520600" cy="38078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In the following paragraph in your notes, identify any transition words, phrases, or clauses that you see. </a:t>
            </a:r>
            <a:endParaRPr dirty="0">
              <a:solidFill>
                <a:srgbClr val="000000"/>
              </a:solidFill>
              <a:latin typeface="KG Be Still And Know"/>
              <a:cs typeface="KG Be Still And Know"/>
            </a:endParaRPr>
          </a:p>
          <a:p>
            <a:pPr marL="0" lvl="0" indent="0" algn="l" rtl="0">
              <a:spcBef>
                <a:spcPts val="1600"/>
              </a:spcBef>
              <a:spcAft>
                <a:spcPts val="0"/>
              </a:spcAft>
              <a:buNone/>
            </a:pPr>
            <a:r>
              <a:rPr lang="en" sz="1600" dirty="0">
                <a:solidFill>
                  <a:srgbClr val="000000"/>
                </a:solidFill>
                <a:latin typeface="KG Be Still And Know"/>
                <a:cs typeface="KG Be Still And Know"/>
              </a:rPr>
              <a:t>Despite these small- and large-scale benefits, there are many criticisms of plans to raise the federal minimum wage. One of the most common critiques is a fear of employers laying off employees if their labor costs are forced to increase. For example, the new automated ordering stations at fast food restaurants such as Wendy’s and McDonald’s are often cited as evidence of this. However, the issue with these machines is the rise of automation, not the rising costs of wages. As technology becomes more advanced and cheaper to produce, workers at all wage levels are at risk of losing their jobs to machines. For the jobs that truly require human interaction however, such as home health aides for the elderly and customer service, the human workers should be paid a more humane wage. </a:t>
            </a:r>
            <a:endParaRPr sz="1600" dirty="0">
              <a:solidFill>
                <a:srgbClr val="000000"/>
              </a:solidFill>
              <a:latin typeface="KG Be Still And Know"/>
              <a:cs typeface="KG Be Still And Know"/>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00845" y="13025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Janda Manatee Solid"/>
                <a:cs typeface="Janda Manatee Solid"/>
              </a:rPr>
              <a:t>Identifying Transitions</a:t>
            </a:r>
            <a:endParaRPr sz="4000" dirty="0">
              <a:latin typeface="Janda Manatee Solid"/>
              <a:cs typeface="Janda Manatee Solid"/>
            </a:endParaRPr>
          </a:p>
        </p:txBody>
      </p:sp>
      <p:sp>
        <p:nvSpPr>
          <p:cNvPr id="98" name="Google Shape;98;p20"/>
          <p:cNvSpPr txBox="1">
            <a:spLocks noGrp="1"/>
          </p:cNvSpPr>
          <p:nvPr>
            <p:ph type="body" idx="1"/>
          </p:nvPr>
        </p:nvSpPr>
        <p:spPr>
          <a:xfrm>
            <a:off x="184536" y="881121"/>
            <a:ext cx="8792568" cy="4111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KG Be Still And Know"/>
                <a:cs typeface="KG Be Still And Know"/>
              </a:rPr>
              <a:t>In the following paragraph in your notes, identify any transition words, phrases, or clauses that you see. </a:t>
            </a:r>
            <a:endParaRPr dirty="0">
              <a:solidFill>
                <a:srgbClr val="000000"/>
              </a:solidFill>
              <a:latin typeface="KG Be Still And Know"/>
              <a:cs typeface="KG Be Still And Know"/>
            </a:endParaRPr>
          </a:p>
          <a:p>
            <a:pPr marL="0" lvl="0" indent="0" algn="l" rtl="0">
              <a:spcBef>
                <a:spcPts val="1600"/>
              </a:spcBef>
              <a:spcAft>
                <a:spcPts val="0"/>
              </a:spcAft>
              <a:buNone/>
            </a:pPr>
            <a:r>
              <a:rPr lang="en" sz="1600" b="1" dirty="0">
                <a:solidFill>
                  <a:srgbClr val="FF0000"/>
                </a:solidFill>
                <a:highlight>
                  <a:srgbClr val="FF0000"/>
                </a:highlight>
                <a:latin typeface="KG Be Still And Know"/>
                <a:cs typeface="KG Be Still And Know"/>
              </a:rPr>
              <a:t>Despite these small- and large-scale benefits</a:t>
            </a:r>
            <a:r>
              <a:rPr lang="en" sz="1600" b="1" dirty="0">
                <a:solidFill>
                  <a:srgbClr val="000000"/>
                </a:solidFill>
                <a:highlight>
                  <a:srgbClr val="FF0000"/>
                </a:highlight>
                <a:latin typeface="KG Be Still And Know"/>
                <a:cs typeface="KG Be Still And Know"/>
              </a:rPr>
              <a:t>,</a:t>
            </a:r>
            <a:r>
              <a:rPr lang="en" sz="1600" dirty="0">
                <a:solidFill>
                  <a:srgbClr val="000000"/>
                </a:solidFill>
                <a:latin typeface="KG Be Still And Know"/>
                <a:cs typeface="KG Be Still And Know"/>
              </a:rPr>
              <a:t> there are many criticisms of plans to raise the federal minimum wage. One of the most common critiques is a fear of employers laying off employees if their labor costs are forced to increase. </a:t>
            </a:r>
            <a:r>
              <a:rPr lang="en" sz="1600" b="1" dirty="0">
                <a:solidFill>
                  <a:srgbClr val="FF0000"/>
                </a:solidFill>
                <a:highlight>
                  <a:srgbClr val="FFFF00"/>
                </a:highlight>
                <a:latin typeface="KG Be Still And Know"/>
                <a:cs typeface="KG Be Still And Know"/>
              </a:rPr>
              <a:t>For example</a:t>
            </a:r>
            <a:r>
              <a:rPr lang="en" sz="1600" b="1" dirty="0">
                <a:solidFill>
                  <a:srgbClr val="000000"/>
                </a:solidFill>
                <a:highlight>
                  <a:srgbClr val="FFFF00"/>
                </a:highlight>
                <a:latin typeface="KG Be Still And Know"/>
                <a:cs typeface="KG Be Still And Know"/>
              </a:rPr>
              <a:t>,</a:t>
            </a:r>
            <a:r>
              <a:rPr lang="en" sz="1600" dirty="0">
                <a:solidFill>
                  <a:srgbClr val="000000"/>
                </a:solidFill>
                <a:latin typeface="KG Be Still And Know"/>
                <a:cs typeface="KG Be Still And Know"/>
              </a:rPr>
              <a:t> the new automated ordering stations at fast food restaurants such as Wendy’s and McDonald’s are often cited as evidence of this. </a:t>
            </a:r>
            <a:r>
              <a:rPr lang="en" sz="1600" b="1" dirty="0">
                <a:solidFill>
                  <a:srgbClr val="000000"/>
                </a:solidFill>
                <a:highlight>
                  <a:srgbClr val="00FF00"/>
                </a:highlight>
                <a:latin typeface="KG Be Still And Know"/>
                <a:cs typeface="KG Be Still And Know"/>
              </a:rPr>
              <a:t>However,</a:t>
            </a:r>
            <a:r>
              <a:rPr lang="en" sz="1600" dirty="0">
                <a:solidFill>
                  <a:srgbClr val="000000"/>
                </a:solidFill>
                <a:latin typeface="KG Be Still And Know"/>
                <a:cs typeface="KG Be Still And Know"/>
              </a:rPr>
              <a:t> the issue with these machines is the rise of automation, not the rising costs of wages. </a:t>
            </a:r>
            <a:r>
              <a:rPr lang="en" sz="1600" dirty="0">
                <a:solidFill>
                  <a:srgbClr val="000000"/>
                </a:solidFill>
                <a:highlight>
                  <a:srgbClr val="FF0000"/>
                </a:highlight>
                <a:latin typeface="KG Be Still And Know"/>
                <a:cs typeface="KG Be Still And Know"/>
              </a:rPr>
              <a:t>As technology becomes more advanced and cheaper to produce,</a:t>
            </a:r>
            <a:r>
              <a:rPr lang="en" sz="1600" dirty="0">
                <a:solidFill>
                  <a:srgbClr val="000000"/>
                </a:solidFill>
                <a:latin typeface="KG Be Still And Know"/>
                <a:cs typeface="KG Be Still And Know"/>
              </a:rPr>
              <a:t> workers at all wage levels are at risk of losing their jobs to machines. </a:t>
            </a:r>
            <a:r>
              <a:rPr lang="en" sz="1600" dirty="0">
                <a:solidFill>
                  <a:srgbClr val="000000"/>
                </a:solidFill>
                <a:highlight>
                  <a:srgbClr val="FF0000"/>
                </a:highlight>
                <a:latin typeface="KG Be Still And Know"/>
                <a:cs typeface="KG Be Still And Know"/>
              </a:rPr>
              <a:t>For the jobs that truly require human interaction however,</a:t>
            </a:r>
            <a:r>
              <a:rPr lang="en" sz="1600" dirty="0">
                <a:solidFill>
                  <a:srgbClr val="000000"/>
                </a:solidFill>
                <a:latin typeface="KG Be Still And Know"/>
                <a:cs typeface="KG Be Still And Know"/>
              </a:rPr>
              <a:t> such as home health aides for the elderly and customer service, the human workers should be paid a more humane wage. </a:t>
            </a:r>
            <a:endParaRPr sz="1600" dirty="0">
              <a:solidFill>
                <a:srgbClr val="000000"/>
              </a:solidFill>
              <a:latin typeface="KG Be Still And Know"/>
              <a:cs typeface="KG Be Still And Know"/>
            </a:endParaRPr>
          </a:p>
          <a:p>
            <a:pPr marL="0" lvl="0" indent="0" algn="ctr" rtl="0">
              <a:spcBef>
                <a:spcPts val="1600"/>
              </a:spcBef>
              <a:spcAft>
                <a:spcPts val="1600"/>
              </a:spcAft>
              <a:buNone/>
            </a:pPr>
            <a:r>
              <a:rPr lang="en" dirty="0">
                <a:solidFill>
                  <a:srgbClr val="000000"/>
                </a:solidFill>
                <a:highlight>
                  <a:srgbClr val="FF0000"/>
                </a:highlight>
                <a:latin typeface="Janda Manatee Solid"/>
                <a:cs typeface="Janda Manatee Solid"/>
              </a:rPr>
              <a:t>Clause</a:t>
            </a:r>
            <a:r>
              <a:rPr lang="en" dirty="0">
                <a:solidFill>
                  <a:srgbClr val="000000"/>
                </a:solidFill>
                <a:latin typeface="Janda Manatee Solid"/>
                <a:cs typeface="Janda Manatee Solid"/>
              </a:rPr>
              <a:t>		</a:t>
            </a:r>
            <a:r>
              <a:rPr lang="en" dirty="0">
                <a:solidFill>
                  <a:srgbClr val="000000"/>
                </a:solidFill>
                <a:highlight>
                  <a:srgbClr val="FFFF00"/>
                </a:highlight>
                <a:latin typeface="Janda Manatee Solid"/>
                <a:cs typeface="Janda Manatee Solid"/>
              </a:rPr>
              <a:t>Phrase</a:t>
            </a:r>
            <a:r>
              <a:rPr lang="en" dirty="0">
                <a:solidFill>
                  <a:srgbClr val="000000"/>
                </a:solidFill>
                <a:latin typeface="Janda Manatee Solid"/>
                <a:cs typeface="Janda Manatee Solid"/>
              </a:rPr>
              <a:t>		</a:t>
            </a:r>
            <a:r>
              <a:rPr lang="en" dirty="0">
                <a:solidFill>
                  <a:srgbClr val="000000"/>
                </a:solidFill>
                <a:highlight>
                  <a:srgbClr val="00FF00"/>
                </a:highlight>
                <a:latin typeface="Janda Manatee Solid"/>
                <a:cs typeface="Janda Manatee Solid"/>
              </a:rPr>
              <a:t>Word</a:t>
            </a:r>
            <a:endParaRPr dirty="0">
              <a:solidFill>
                <a:srgbClr val="000000"/>
              </a:solidFill>
              <a:highlight>
                <a:srgbClr val="00FF00"/>
              </a:highlight>
              <a:latin typeface="Janda Manatee Solid"/>
              <a:cs typeface="Janda Manatee Soli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59730" y="151964"/>
            <a:ext cx="881737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Janda Manatee Solid"/>
                <a:cs typeface="Janda Manatee Solid"/>
              </a:rPr>
              <a:t>Improving Coherence: Parallel Structure</a:t>
            </a:r>
            <a:endParaRPr sz="3600" dirty="0">
              <a:latin typeface="Janda Manatee Solid"/>
              <a:cs typeface="Janda Manatee Solid"/>
            </a:endParaRPr>
          </a:p>
        </p:txBody>
      </p:sp>
      <p:sp>
        <p:nvSpPr>
          <p:cNvPr id="104" name="Google Shape;104;p21"/>
          <p:cNvSpPr txBox="1">
            <a:spLocks noGrp="1"/>
          </p:cNvSpPr>
          <p:nvPr>
            <p:ph type="body" idx="1"/>
          </p:nvPr>
        </p:nvSpPr>
        <p:spPr>
          <a:xfrm>
            <a:off x="311700" y="1152475"/>
            <a:ext cx="8491724"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latin typeface="KG Be Still And Know"/>
                <a:cs typeface="KG Be Still And Know"/>
              </a:rPr>
              <a:t>Parallel sentences, parallel structure, or  </a:t>
            </a:r>
            <a:r>
              <a:rPr lang="en" sz="2000" b="1" u="sng" dirty="0">
                <a:solidFill>
                  <a:srgbClr val="000000"/>
                </a:solidFill>
                <a:latin typeface="KG Be Still And Know"/>
                <a:cs typeface="KG Be Still And Know"/>
              </a:rPr>
              <a:t>parallelism</a:t>
            </a:r>
            <a:r>
              <a:rPr lang="en" sz="2000" b="1" dirty="0">
                <a:solidFill>
                  <a:srgbClr val="000000"/>
                </a:solidFill>
                <a:latin typeface="KG Be Still And Know"/>
                <a:cs typeface="KG Be Still And Know"/>
              </a:rPr>
              <a:t> </a:t>
            </a:r>
            <a:r>
              <a:rPr lang="en" sz="2000" dirty="0">
                <a:solidFill>
                  <a:srgbClr val="000000"/>
                </a:solidFill>
                <a:latin typeface="KG Be Still And Know"/>
                <a:cs typeface="KG Be Still And Know"/>
              </a:rPr>
              <a:t>uses </a:t>
            </a:r>
            <a:r>
              <a:rPr lang="en" sz="2000" b="1" u="sng" dirty="0">
                <a:solidFill>
                  <a:srgbClr val="000000"/>
                </a:solidFill>
                <a:latin typeface="KG Be Still And Know"/>
                <a:cs typeface="KG Be Still And Know"/>
              </a:rPr>
              <a:t>similar</a:t>
            </a:r>
            <a:r>
              <a:rPr lang="en" sz="2000" b="1" dirty="0">
                <a:solidFill>
                  <a:srgbClr val="000000"/>
                </a:solidFill>
                <a:latin typeface="KG Be Still And Know"/>
                <a:cs typeface="KG Be Still And Know"/>
              </a:rPr>
              <a:t> </a:t>
            </a:r>
            <a:r>
              <a:rPr lang="en" sz="2000" dirty="0">
                <a:solidFill>
                  <a:srgbClr val="000000"/>
                </a:solidFill>
                <a:latin typeface="KG Be Still And Know"/>
                <a:cs typeface="KG Be Still And Know"/>
              </a:rPr>
              <a:t>words, phrases, or clauses to show that ideas have the </a:t>
            </a:r>
            <a:r>
              <a:rPr lang="en" sz="2000" b="1" u="sng" dirty="0">
                <a:solidFill>
                  <a:srgbClr val="000000"/>
                </a:solidFill>
                <a:latin typeface="KG Be Still And Know"/>
                <a:cs typeface="KG Be Still And Know"/>
              </a:rPr>
              <a:t>same level</a:t>
            </a:r>
            <a:r>
              <a:rPr lang="en" sz="2000" dirty="0">
                <a:solidFill>
                  <a:srgbClr val="000000"/>
                </a:solidFill>
                <a:latin typeface="KG Be Still And Know"/>
                <a:cs typeface="KG Be Still And Know"/>
              </a:rPr>
              <a:t> of importance. This structure improves </a:t>
            </a:r>
            <a:r>
              <a:rPr lang="en" sz="2000" b="1" u="sng" dirty="0">
                <a:solidFill>
                  <a:srgbClr val="000000"/>
                </a:solidFill>
                <a:latin typeface="KG Be Still And Know"/>
                <a:cs typeface="KG Be Still And Know"/>
              </a:rPr>
              <a:t>readability</a:t>
            </a:r>
            <a:r>
              <a:rPr lang="en" sz="2000" b="1" dirty="0">
                <a:solidFill>
                  <a:srgbClr val="000000"/>
                </a:solidFill>
                <a:latin typeface="KG Be Still And Know"/>
                <a:cs typeface="KG Be Still And Know"/>
              </a:rPr>
              <a:t> </a:t>
            </a:r>
            <a:r>
              <a:rPr lang="en" sz="2000" dirty="0">
                <a:solidFill>
                  <a:srgbClr val="000000"/>
                </a:solidFill>
                <a:latin typeface="KG Be Still And Know"/>
                <a:cs typeface="KG Be Still And Know"/>
              </a:rPr>
              <a:t>by giving a </a:t>
            </a:r>
            <a:r>
              <a:rPr lang="en" sz="2000" b="1" u="sng" dirty="0">
                <a:solidFill>
                  <a:srgbClr val="000000"/>
                </a:solidFill>
                <a:latin typeface="KG Be Still And Know"/>
                <a:cs typeface="KG Be Still And Know"/>
              </a:rPr>
              <a:t>natural flow</a:t>
            </a:r>
            <a:r>
              <a:rPr lang="en" sz="2000" dirty="0">
                <a:solidFill>
                  <a:srgbClr val="000000"/>
                </a:solidFill>
                <a:latin typeface="KG Be Still And Know"/>
                <a:cs typeface="KG Be Still And Know"/>
              </a:rPr>
              <a:t> to a written work.</a:t>
            </a:r>
            <a:endParaRPr sz="2000" dirty="0">
              <a:solidFill>
                <a:srgbClr val="000000"/>
              </a:solidFill>
              <a:latin typeface="KG Be Still And Know"/>
              <a:cs typeface="KG Be Still And Know"/>
            </a:endParaRPr>
          </a:p>
          <a:p>
            <a:pPr marL="0" lvl="0" indent="0" algn="l" rtl="0">
              <a:spcBef>
                <a:spcPts val="1600"/>
              </a:spcBef>
              <a:spcAft>
                <a:spcPts val="0"/>
              </a:spcAft>
              <a:buNone/>
            </a:pPr>
            <a:endParaRPr sz="2000" dirty="0">
              <a:solidFill>
                <a:srgbClr val="000000"/>
              </a:solidFill>
              <a:latin typeface="KG Be Still And Know"/>
              <a:cs typeface="KG Be Still And Know"/>
            </a:endParaRPr>
          </a:p>
          <a:p>
            <a:pPr marL="0" lvl="0" indent="0" algn="l" rtl="0">
              <a:spcBef>
                <a:spcPts val="1600"/>
              </a:spcBef>
              <a:spcAft>
                <a:spcPts val="0"/>
              </a:spcAft>
              <a:buNone/>
            </a:pPr>
            <a:r>
              <a:rPr lang="en" sz="2000" dirty="0">
                <a:solidFill>
                  <a:srgbClr val="000000"/>
                </a:solidFill>
                <a:latin typeface="KG Be Still And Know"/>
                <a:cs typeface="KG Be Still And Know"/>
              </a:rPr>
              <a:t>Natural-sounding English: I like watching TV, cooking, and skydiving. </a:t>
            </a:r>
            <a:endParaRPr sz="2000" dirty="0">
              <a:solidFill>
                <a:srgbClr val="000000"/>
              </a:solidFill>
              <a:latin typeface="KG Be Still And Know"/>
              <a:cs typeface="KG Be Still And Know"/>
            </a:endParaRPr>
          </a:p>
          <a:p>
            <a:pPr marL="0" lvl="0" indent="0" algn="l" rtl="0">
              <a:spcBef>
                <a:spcPts val="1600"/>
              </a:spcBef>
              <a:spcAft>
                <a:spcPts val="1600"/>
              </a:spcAft>
              <a:buNone/>
            </a:pPr>
            <a:r>
              <a:rPr lang="en" sz="2000" dirty="0">
                <a:solidFill>
                  <a:srgbClr val="000000"/>
                </a:solidFill>
                <a:latin typeface="KG Be Still And Know"/>
                <a:cs typeface="KG Be Still And Know"/>
              </a:rPr>
              <a:t>Unnatural: I like to watch TV, cooking, and skydiving. </a:t>
            </a:r>
            <a:endParaRPr sz="2000" dirty="0">
              <a:solidFill>
                <a:srgbClr val="000000"/>
              </a:solidFill>
              <a:latin typeface="KG Be Still And Know"/>
              <a:cs typeface="KG Be Still And Kn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EngDep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975</Words>
  <Application>Microsoft Macintosh PowerPoint</Application>
  <PresentationFormat>On-screen Show (16:9)</PresentationFormat>
  <Paragraphs>69</Paragraphs>
  <Slides>11</Slides>
  <Notes>11</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11</vt:i4>
      </vt:variant>
    </vt:vector>
  </HeadingPairs>
  <TitlesOfParts>
    <vt:vector size="13" baseType="lpstr">
      <vt:lpstr>Questrial</vt:lpstr>
      <vt:lpstr>TheEngDept</vt:lpstr>
      <vt:lpstr>Puzzle Time! </vt:lpstr>
      <vt:lpstr>Puzzle Solutions</vt:lpstr>
      <vt:lpstr>Coherence &amp; Transitions</vt:lpstr>
      <vt:lpstr>Coherence</vt:lpstr>
      <vt:lpstr>Coherence</vt:lpstr>
      <vt:lpstr>Improving Coherence: Transitions</vt:lpstr>
      <vt:lpstr>Identifying Transitions</vt:lpstr>
      <vt:lpstr>Identifying Transitions</vt:lpstr>
      <vt:lpstr>Improving Coherence: Parallel Structure</vt:lpstr>
      <vt:lpstr>Improving Coherence: Parallel Structure</vt:lpstr>
      <vt:lpstr>Improving Coherence: Parallel Structure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Puzzle Time! </dc:title>
  <cp:lastModifiedBy>prince k</cp:lastModifiedBy>
  <cp:revision>2</cp:revision>
  <dcterms:created xsi:type="dcterms:W3CDTF">2020-03-06T19:42:23Z</dcterms:created>
  <dcterms:modified xsi:type="dcterms:W3CDTF">2020-03-06T21:12:47Z</dcterms:modified>
</cp:coreProperties>
</file>