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59" r:id="rId3"/>
    <p:sldId id="265" r:id="rId4"/>
    <p:sldId id="269" r:id="rId5"/>
    <p:sldId id="272" r:id="rId6"/>
    <p:sldId id="277" r:id="rId7"/>
    <p:sldId id="282" r:id="rId8"/>
    <p:sldId id="288" r:id="rId9"/>
    <p:sldId id="289" r:id="rId10"/>
    <p:sldId id="295" r:id="rId11"/>
    <p:sldId id="299" r:id="rId12"/>
    <p:sldId id="301" r:id="rId13"/>
    <p:sldId id="305" r:id="rId14"/>
    <p:sldId id="307" r:id="rId15"/>
    <p:sldId id="312" r:id="rId16"/>
    <p:sldId id="315" r:id="rId17"/>
    <p:sldId id="318" r:id="rId18"/>
    <p:sldId id="323" r:id="rId19"/>
    <p:sldId id="329" r:id="rId20"/>
    <p:sldId id="332" r:id="rId21"/>
    <p:sldId id="334" r:id="rId22"/>
    <p:sldId id="335" r:id="rId23"/>
    <p:sldId id="338" r:id="rId24"/>
    <p:sldId id="344" r:id="rId25"/>
    <p:sldId id="349" r:id="rId26"/>
    <p:sldId id="350" r:id="rId27"/>
    <p:sldId id="353" r:id="rId28"/>
    <p:sldId id="356" r:id="rId29"/>
    <p:sldId id="360" r:id="rId30"/>
    <p:sldId id="361" r:id="rId31"/>
    <p:sldId id="362" r:id="rId32"/>
    <p:sldId id="363" r:id="rId33"/>
    <p:sldId id="364"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41" autoAdjust="0"/>
    <p:restoredTop sz="94660"/>
  </p:normalViewPr>
  <p:slideViewPr>
    <p:cSldViewPr snapToObjects="1">
      <p:cViewPr varScale="1">
        <p:scale>
          <a:sx n="55" d="100"/>
          <a:sy n="55" d="100"/>
        </p:scale>
        <p:origin x="-4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60D1AF9-82FE-4543-93F3-E1CDAFDD7EB0}" type="datetimeFigureOut">
              <a:rPr lang="en-US" smtClean="0"/>
              <a:pPr/>
              <a:t>4/13/17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A97FC0C-5BE4-524C-878F-961BC59B81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0D1AF9-82FE-4543-93F3-E1CDAFDD7EB0}" type="datetimeFigureOut">
              <a:rPr lang="en-US" smtClean="0"/>
              <a:pPr/>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7FC0C-5BE4-524C-878F-961BC59B8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0D1AF9-82FE-4543-93F3-E1CDAFDD7EB0}" type="datetimeFigureOut">
              <a:rPr lang="en-US" smtClean="0"/>
              <a:pPr/>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7FC0C-5BE4-524C-878F-961BC59B81C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D1AF9-82FE-4543-93F3-E1CDAFDD7EB0}" type="datetimeFigureOut">
              <a:rPr lang="en-US" smtClean="0"/>
              <a:pPr/>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7FC0C-5BE4-524C-878F-961BC59B8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0D1AF9-82FE-4543-93F3-E1CDAFDD7EB0}" type="datetimeFigureOut">
              <a:rPr lang="en-US" smtClean="0"/>
              <a:pPr/>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7FC0C-5BE4-524C-878F-961BC59B81C2}"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0D1AF9-82FE-4543-93F3-E1CDAFDD7EB0}" type="datetimeFigureOut">
              <a:rPr lang="en-US" smtClean="0"/>
              <a:pPr/>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7FC0C-5BE4-524C-878F-961BC59B81C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0D1AF9-82FE-4543-93F3-E1CDAFDD7EB0}" type="datetimeFigureOut">
              <a:rPr lang="en-US" smtClean="0"/>
              <a:pPr/>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7FC0C-5BE4-524C-878F-961BC59B81C2}"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0D1AF9-82FE-4543-93F3-E1CDAFDD7EB0}" type="datetimeFigureOut">
              <a:rPr lang="en-US" smtClean="0"/>
              <a:pPr/>
              <a:t>4/13/17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7FC0C-5BE4-524C-878F-961BC59B81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0D1AF9-82FE-4543-93F3-E1CDAFDD7EB0}" type="datetimeFigureOut">
              <a:rPr lang="en-US" smtClean="0"/>
              <a:pPr/>
              <a:t>4/13/17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7FC0C-5BE4-524C-878F-961BC59B81C2}"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D1AF9-82FE-4543-93F3-E1CDAFDD7EB0}" type="datetimeFigureOut">
              <a:rPr lang="en-US" smtClean="0"/>
              <a:pPr/>
              <a:t>4/13/17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7FC0C-5BE4-524C-878F-961BC59B8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0D1AF9-82FE-4543-93F3-E1CDAFDD7EB0}" type="datetimeFigureOut">
              <a:rPr lang="en-US" smtClean="0"/>
              <a:pPr/>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7FC0C-5BE4-524C-878F-961BC59B81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60D1AF9-82FE-4543-93F3-E1CDAFDD7EB0}" type="datetimeFigureOut">
              <a:rPr lang="en-US" smtClean="0"/>
              <a:pPr/>
              <a:t>4/13/17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A97FC0C-5BE4-524C-878F-961BC59B81C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60D1AF9-82FE-4543-93F3-E1CDAFDD7EB0}" type="datetimeFigureOut">
              <a:rPr lang="en-US" smtClean="0"/>
              <a:pPr/>
              <a:t>4/13/17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A97FC0C-5BE4-524C-878F-961BC59B8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Cambria"/>
                <a:ea typeface="Cambria"/>
              </a:rPr>
              <a:t>Reconstruction-An IB Review</a:t>
            </a:r>
          </a:p>
        </p:txBody>
      </p:sp>
      <p:sp>
        <p:nvSpPr>
          <p:cNvPr id="3" name="Text Placeholder 2"/>
          <p:cNvSpPr>
            <a:spLocks noGrp="1"/>
          </p:cNvSpPr>
          <p:nvPr>
            <p:ph type="body" idx="1"/>
          </p:nvPr>
        </p:nvSpPr>
        <p:spPr/>
        <p:txBody>
          <a:bodyPr/>
          <a:lstStyle/>
          <a:p>
            <a:pPr>
              <a:buNone/>
            </a:pPr>
            <a:endParaRPr lang="en-US" dirty="0"/>
          </a:p>
        </p:txBody>
      </p:sp>
      <p:pic>
        <p:nvPicPr>
          <p:cNvPr id="6" name="Picture 5"/>
          <p:cNvPicPr>
            <a:picLocks noChangeAspect="1"/>
          </p:cNvPicPr>
          <p:nvPr/>
        </p:nvPicPr>
        <p:blipFill>
          <a:blip r:embed="rId2"/>
          <a:stretch>
            <a:fillRect/>
          </a:stretch>
        </p:blipFill>
        <p:spPr>
          <a:xfrm>
            <a:off x="2032000" y="1720850"/>
            <a:ext cx="5080000" cy="3416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Cambria"/>
                <a:ea typeface="Cambria"/>
              </a:rPr>
              <a:t>Black Codes:</a:t>
            </a:r>
          </a:p>
        </p:txBody>
      </p:sp>
      <p:sp>
        <p:nvSpPr>
          <p:cNvPr id="3" name="Text Placeholder 2"/>
          <p:cNvSpPr>
            <a:spLocks noGrp="1"/>
          </p:cNvSpPr>
          <p:nvPr>
            <p:ph type="body" idx="1"/>
          </p:nvPr>
        </p:nvSpPr>
        <p:spPr/>
        <p:txBody>
          <a:bodyPr/>
          <a:lstStyle/>
          <a:p>
            <a:r>
              <a:rPr lang="en-US" baseline="0" dirty="0" smtClean="0">
                <a:latin typeface="Cambria"/>
                <a:ea typeface="Cambria"/>
              </a:rPr>
              <a:t>Passed by state legislatures in the first year after the war</a:t>
            </a:r>
          </a:p>
          <a:p>
            <a:r>
              <a:rPr lang="en-US" baseline="0" dirty="0" smtClean="0">
                <a:latin typeface="Cambria"/>
                <a:ea typeface="Cambria"/>
              </a:rPr>
              <a:t>Gave freedmen some rights-give testimony, to sue or be sued, get married</a:t>
            </a:r>
          </a:p>
          <a:p>
            <a:r>
              <a:rPr lang="en-US" baseline="0" dirty="0" smtClean="0">
                <a:latin typeface="Cambria"/>
                <a:ea typeface="Cambria"/>
              </a:rPr>
              <a:t>Many rights denied-often right to own property, give testimony against white man, bear arms, sit on trains, be out at nights or congregate in groups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Black Codes</a:t>
            </a:r>
          </a:p>
        </p:txBody>
      </p:sp>
      <p:sp>
        <p:nvSpPr>
          <p:cNvPr id="3" name="Text Placeholder 2"/>
          <p:cNvSpPr>
            <a:spLocks noGrp="1"/>
          </p:cNvSpPr>
          <p:nvPr>
            <p:ph type="body" idx="1"/>
          </p:nvPr>
        </p:nvSpPr>
        <p:spPr/>
        <p:txBody>
          <a:bodyPr/>
          <a:lstStyle/>
          <a:p>
            <a:r>
              <a:rPr lang="en-US" baseline="0" dirty="0" smtClean="0">
                <a:latin typeface="Cambria"/>
                <a:ea typeface="Cambria"/>
              </a:rPr>
              <a:t>Regulate economic status-South needs laborers, Black Codes establish legal basis for discrimination in work contracts (ex severe penalties for leaving before the end of the contract)</a:t>
            </a:r>
          </a:p>
          <a:p>
            <a:pPr lvl="1"/>
            <a:r>
              <a:rPr lang="en-US" dirty="0" smtClean="0">
                <a:latin typeface="Cambria"/>
                <a:ea typeface="Cambria"/>
              </a:rPr>
              <a:t>Lost the year’s pay and went further into debt (debt slavery)</a:t>
            </a:r>
          </a:p>
          <a:p>
            <a:pPr lvl="1"/>
            <a:r>
              <a:rPr lang="en-US" dirty="0" smtClean="0">
                <a:latin typeface="Cambria"/>
                <a:ea typeface="Cambria"/>
              </a:rPr>
              <a:t>Look at Mississippi Black Codes from last year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dirty="0" smtClean="0">
                <a:latin typeface="Cambria"/>
                <a:ea typeface="Cambria"/>
              </a:rPr>
              <a:t>National Reconstruction-Presidential Plan-Johnson</a:t>
            </a:r>
          </a:p>
        </p:txBody>
      </p:sp>
      <p:sp>
        <p:nvSpPr>
          <p:cNvPr id="3" name="Text Placeholder 2"/>
          <p:cNvSpPr>
            <a:spLocks noGrp="1"/>
          </p:cNvSpPr>
          <p:nvPr>
            <p:ph type="body" idx="1"/>
          </p:nvPr>
        </p:nvSpPr>
        <p:spPr/>
        <p:txBody>
          <a:bodyPr/>
          <a:lstStyle/>
          <a:p>
            <a:r>
              <a:rPr lang="en-US" baseline="0" dirty="0" smtClean="0">
                <a:latin typeface="Cambria"/>
                <a:ea typeface="Cambria"/>
              </a:rPr>
              <a:t>Lenient policy towards ex-Confederates-“amnesty and pardon”</a:t>
            </a:r>
          </a:p>
          <a:p>
            <a:r>
              <a:rPr lang="en-US" baseline="0" dirty="0" smtClean="0">
                <a:latin typeface="Cambria"/>
                <a:ea typeface="Cambria"/>
              </a:rPr>
              <a:t>New state governments-appointed governors who would call assembly that would write new constitutions and ratify the 13</a:t>
            </a:r>
            <a:r>
              <a:rPr lang="en-US" baseline="30000" dirty="0" smtClean="0">
                <a:latin typeface="Cambria"/>
                <a:ea typeface="Cambria"/>
              </a:rPr>
              <a:t>th</a:t>
            </a:r>
            <a:r>
              <a:rPr lang="en-US" baseline="0" dirty="0" smtClean="0">
                <a:latin typeface="Cambria"/>
                <a:ea typeface="Cambria"/>
              </a:rPr>
              <a:t> amendment (abolishing slavery)</a:t>
            </a:r>
          </a:p>
          <a:p>
            <a:r>
              <a:rPr lang="en-US" baseline="0" dirty="0" smtClean="0">
                <a:latin typeface="Cambria"/>
                <a:ea typeface="Cambria"/>
              </a:rPr>
              <a:t>Southern voters defiantly elected former Confederates to national legislature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Presidential</a:t>
            </a:r>
            <a:r>
              <a:rPr lang="en-US" dirty="0" smtClean="0">
                <a:latin typeface="Cambria"/>
                <a:ea typeface="Cambria"/>
              </a:rPr>
              <a:t> Reconstruction</a:t>
            </a:r>
            <a:endParaRPr lang="en-US" baseline="0" dirty="0" smtClean="0">
              <a:latin typeface="Cambria"/>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Effects: states back in Union, representation in Congress, freedmen back to work for former masters under work contracts, President Johnson in charge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dirty="0" smtClean="0">
                <a:latin typeface="Cambria"/>
                <a:ea typeface="Cambria"/>
              </a:rPr>
              <a:t>Congressional (Radical) Reconstruction</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None of their post-war goals met in 1865 (Remember, they are Radical Republicans)</a:t>
            </a:r>
          </a:p>
          <a:p>
            <a:r>
              <a:rPr lang="en-US" baseline="0" dirty="0" smtClean="0">
                <a:latin typeface="Cambria"/>
                <a:ea typeface="Cambria"/>
              </a:rPr>
              <a:t>Thaddeus Stevens  and Charles Sumner assert own policies-“radical reconstruction”</a:t>
            </a:r>
          </a:p>
          <a:p>
            <a:r>
              <a:rPr lang="en-US" baseline="0" dirty="0" smtClean="0">
                <a:latin typeface="Cambria"/>
                <a:ea typeface="Cambria"/>
              </a:rPr>
              <a:t>Refuse seats to newly elected former Confederates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Cambria"/>
                <a:ea typeface="Cambria"/>
              </a:rPr>
              <a:t>Congressional Reconstruction</a:t>
            </a:r>
          </a:p>
        </p:txBody>
      </p:sp>
      <p:sp>
        <p:nvSpPr>
          <p:cNvPr id="3" name="Text Placeholder 2"/>
          <p:cNvSpPr>
            <a:spLocks noGrp="1"/>
          </p:cNvSpPr>
          <p:nvPr>
            <p:ph type="body" idx="1"/>
          </p:nvPr>
        </p:nvSpPr>
        <p:spPr/>
        <p:txBody>
          <a:bodyPr/>
          <a:lstStyle/>
          <a:p>
            <a:r>
              <a:rPr lang="en-US" baseline="0" dirty="0" smtClean="0">
                <a:latin typeface="Cambria"/>
                <a:ea typeface="Cambria"/>
              </a:rPr>
              <a:t>Civil Rights Act of 1866 to protect freedmen</a:t>
            </a:r>
          </a:p>
          <a:p>
            <a:pPr lvl="1"/>
            <a:r>
              <a:rPr lang="en-US" dirty="0" smtClean="0">
                <a:latin typeface="Cambria"/>
                <a:ea typeface="Cambria"/>
              </a:rPr>
              <a:t>Precursor to 14</a:t>
            </a:r>
            <a:r>
              <a:rPr lang="en-US" baseline="30000" dirty="0" smtClean="0">
                <a:latin typeface="Cambria"/>
                <a:ea typeface="Cambria"/>
              </a:rPr>
              <a:t>th</a:t>
            </a:r>
            <a:r>
              <a:rPr lang="en-US" dirty="0" smtClean="0">
                <a:latin typeface="Cambria"/>
                <a:ea typeface="Cambria"/>
              </a:rPr>
              <a:t> Amendment, guarantees specific rights for freedmen</a:t>
            </a:r>
            <a:endParaRPr lang="en-US" baseline="0" dirty="0" smtClean="0">
              <a:latin typeface="Cambria"/>
              <a:ea typeface="Cambria"/>
            </a:endParaRPr>
          </a:p>
          <a:p>
            <a:r>
              <a:rPr lang="en-US" baseline="0" dirty="0" smtClean="0">
                <a:latin typeface="Cambria"/>
                <a:ea typeface="Cambria"/>
              </a:rPr>
              <a:t>Freedmen’s Bureau extended</a:t>
            </a:r>
          </a:p>
          <a:p>
            <a:r>
              <a:rPr lang="en-US" baseline="0" dirty="0" smtClean="0">
                <a:latin typeface="Cambria"/>
                <a:ea typeface="Cambria"/>
              </a:rPr>
              <a:t>Johnson vetoes both bills, Congress passes with 2/3 majority</a:t>
            </a:r>
          </a:p>
          <a:p>
            <a:r>
              <a:rPr lang="en-US" baseline="0" dirty="0" smtClean="0">
                <a:latin typeface="Cambria"/>
                <a:ea typeface="Cambria"/>
              </a:rPr>
              <a:t>Both bills weakened after political process-mostly in area of enforcement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Congressional</a:t>
            </a:r>
            <a:r>
              <a:rPr lang="en-US" dirty="0" smtClean="0">
                <a:latin typeface="Cambria"/>
                <a:ea typeface="Cambria"/>
              </a:rPr>
              <a:t> Reconstruction</a:t>
            </a:r>
            <a:endParaRPr lang="en-US" baseline="0" dirty="0" smtClean="0">
              <a:latin typeface="Cambria"/>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14</a:t>
            </a:r>
            <a:r>
              <a:rPr lang="en-US" baseline="30000" dirty="0" smtClean="0">
                <a:latin typeface="Cambria"/>
                <a:ea typeface="Cambria"/>
              </a:rPr>
              <a:t>th</a:t>
            </a:r>
            <a:r>
              <a:rPr lang="en-US" baseline="0" dirty="0" smtClean="0">
                <a:latin typeface="Cambria"/>
                <a:ea typeface="Cambria"/>
              </a:rPr>
              <a:t> Amendment-Congress urges states to ratify, President campaigns against it using racial prejudice and name calling</a:t>
            </a:r>
          </a:p>
          <a:p>
            <a:r>
              <a:rPr lang="en-US" baseline="0" dirty="0" smtClean="0">
                <a:latin typeface="Cambria"/>
                <a:ea typeface="Cambria"/>
              </a:rPr>
              <a:t>Reconstruction Acts 1867-division of South into 5 military districts, defined new criteria for reentry of states into union, limit presidential power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Cambria"/>
                <a:ea typeface="Cambria"/>
              </a:rPr>
              <a:t>President Impeached</a:t>
            </a:r>
          </a:p>
        </p:txBody>
      </p:sp>
      <p:sp>
        <p:nvSpPr>
          <p:cNvPr id="3" name="Text Placeholder 2"/>
          <p:cNvSpPr>
            <a:spLocks noGrp="1"/>
          </p:cNvSpPr>
          <p:nvPr>
            <p:ph type="body" idx="1"/>
          </p:nvPr>
        </p:nvSpPr>
        <p:spPr/>
        <p:txBody>
          <a:bodyPr/>
          <a:lstStyle/>
          <a:p>
            <a:r>
              <a:rPr lang="en-US" baseline="0" dirty="0" smtClean="0">
                <a:latin typeface="Cambria"/>
                <a:ea typeface="Cambria"/>
              </a:rPr>
              <a:t>Johnson vetoes Reconstruction Acts</a:t>
            </a:r>
          </a:p>
          <a:p>
            <a:r>
              <a:rPr lang="en-US" baseline="0" dirty="0" smtClean="0">
                <a:latin typeface="Cambria"/>
                <a:ea typeface="Cambria"/>
              </a:rPr>
              <a:t>Accused of “usurpation of power”</a:t>
            </a:r>
          </a:p>
          <a:p>
            <a:r>
              <a:rPr lang="en-US" baseline="0" dirty="0" smtClean="0">
                <a:latin typeface="Cambria"/>
                <a:ea typeface="Cambria"/>
              </a:rPr>
              <a:t>Moderate Republicans join Democrats to vote against impeachment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Cambria"/>
                <a:ea typeface="Cambria"/>
              </a:rPr>
              <a:t>Moderation of “Radical Reconstruction”</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Voters prefer more moderate reconstruction policies</a:t>
            </a:r>
          </a:p>
          <a:p>
            <a:r>
              <a:rPr lang="en-US" baseline="0" dirty="0" smtClean="0">
                <a:latin typeface="Cambria"/>
                <a:ea typeface="Cambria"/>
              </a:rPr>
              <a:t>No prison time for Confederates (except Jefferson Davis,</a:t>
            </a:r>
            <a:r>
              <a:rPr lang="en-US" dirty="0" smtClean="0">
                <a:latin typeface="Cambria"/>
                <a:ea typeface="Cambria"/>
              </a:rPr>
              <a:t> who was imprisoned for 2 years, and pardoned in 1868;</a:t>
            </a:r>
            <a:r>
              <a:rPr lang="en-US" baseline="0" dirty="0" smtClean="0">
                <a:latin typeface="Cambria"/>
                <a:ea typeface="Cambria"/>
              </a:rPr>
              <a:t> and commander of Andersonville Prison was put to death)</a:t>
            </a:r>
          </a:p>
          <a:p>
            <a:r>
              <a:rPr lang="en-US" baseline="0" dirty="0" smtClean="0">
                <a:latin typeface="Cambria"/>
                <a:ea typeface="Cambria"/>
              </a:rPr>
              <a:t>No long term probationary period for reentry of Southern states</a:t>
            </a:r>
          </a:p>
          <a:p>
            <a:r>
              <a:rPr lang="en-US" baseline="0" dirty="0" smtClean="0">
                <a:latin typeface="Cambria"/>
                <a:ea typeface="Cambria"/>
              </a:rPr>
              <a:t>No reorganization of Southern local governments</a:t>
            </a:r>
          </a:p>
          <a:p>
            <a:r>
              <a:rPr lang="en-US" baseline="0" dirty="0" smtClean="0">
                <a:latin typeface="Cambria"/>
                <a:ea typeface="Cambria"/>
              </a:rPr>
              <a:t>No mandate for national education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Moderation;</a:t>
            </a:r>
            <a:r>
              <a:rPr lang="en-US" dirty="0" smtClean="0">
                <a:latin typeface="Cambria"/>
                <a:ea typeface="Cambria"/>
              </a:rPr>
              <a:t> Cont.</a:t>
            </a:r>
            <a:endParaRPr lang="en-US" baseline="0" dirty="0" smtClean="0">
              <a:latin typeface="Cambria"/>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No confiscation of land or redistribution to freedmen</a:t>
            </a:r>
          </a:p>
          <a:p>
            <a:r>
              <a:rPr lang="en-US" baseline="0" dirty="0" smtClean="0">
                <a:latin typeface="Cambria"/>
                <a:ea typeface="Cambria"/>
              </a:rPr>
              <a:t>Often modest gains are lost by Republicans in office who were corrupt and supported new class structures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Cambria"/>
                <a:ea typeface="Cambria"/>
              </a:rPr>
              <a:t>Central Questions for the Reconstruction Era (1864-1877)</a:t>
            </a:r>
          </a:p>
        </p:txBody>
      </p:sp>
      <p:sp>
        <p:nvSpPr>
          <p:cNvPr id="3" name="Text Placeholder 2"/>
          <p:cNvSpPr>
            <a:spLocks noGrp="1"/>
          </p:cNvSpPr>
          <p:nvPr>
            <p:ph type="body" idx="1"/>
          </p:nvPr>
        </p:nvSpPr>
        <p:spPr/>
        <p:txBody>
          <a:bodyPr>
            <a:normAutofit lnSpcReduction="10000"/>
          </a:bodyPr>
          <a:lstStyle/>
          <a:p>
            <a:r>
              <a:rPr lang="en-US" baseline="0" dirty="0" smtClean="0">
                <a:latin typeface="Cambria"/>
                <a:ea typeface="Cambria"/>
              </a:rPr>
              <a:t>Southern state status: </a:t>
            </a:r>
            <a:r>
              <a:rPr lang="en-US" sz="2400" baseline="0" dirty="0" smtClean="0">
                <a:latin typeface="Cambria"/>
                <a:ea typeface="Cambria"/>
              </a:rPr>
              <a:t>How do we bring the South back into the Union?  Did they never leave, loyal assemblies, conquered provinces, state suicide?</a:t>
            </a:r>
          </a:p>
          <a:p>
            <a:pPr lvl="1"/>
            <a:r>
              <a:rPr lang="en-US" sz="2000" dirty="0" smtClean="0">
                <a:latin typeface="Cambria"/>
                <a:ea typeface="Cambria"/>
              </a:rPr>
              <a:t>State Suicide: The southern states committed suicide, and gave up their rights to be states. If they come back to the Union, they should be treated as territories and prepared for statehood. </a:t>
            </a:r>
            <a:endParaRPr lang="en-US" sz="2000" baseline="0" dirty="0" smtClean="0">
              <a:latin typeface="Cambria"/>
              <a:ea typeface="Cambria"/>
            </a:endParaRPr>
          </a:p>
          <a:p>
            <a:r>
              <a:rPr lang="en-US" baseline="0" dirty="0" smtClean="0">
                <a:latin typeface="Cambria"/>
                <a:ea typeface="Cambria"/>
              </a:rPr>
              <a:t>Physical reconstruction</a:t>
            </a:r>
            <a:r>
              <a:rPr lang="en-US" sz="2400" baseline="0" dirty="0" smtClean="0">
                <a:latin typeface="Cambria"/>
                <a:ea typeface="Cambria"/>
              </a:rPr>
              <a:t>: How do we rebuild the South?</a:t>
            </a:r>
          </a:p>
          <a:p>
            <a:r>
              <a:rPr lang="en-US" baseline="0" dirty="0" smtClean="0">
                <a:latin typeface="Cambria"/>
                <a:ea typeface="Cambria"/>
              </a:rPr>
              <a:t>Freedmen</a:t>
            </a:r>
            <a:r>
              <a:rPr lang="en-US" sz="2400" baseline="0" dirty="0" smtClean="0">
                <a:latin typeface="Cambria"/>
                <a:ea typeface="Cambria"/>
              </a:rPr>
              <a:t>: What role will freedmen have and how will they be integrated into society?</a:t>
            </a:r>
          </a:p>
          <a:p>
            <a:r>
              <a:rPr lang="en-US" sz="3459" baseline="0" dirty="0" smtClean="0">
                <a:latin typeface="Cambria"/>
                <a:ea typeface="Cambria"/>
              </a:rPr>
              <a:t>Who would control</a:t>
            </a:r>
            <a:r>
              <a:rPr lang="en-US" sz="2400" baseline="0" dirty="0" smtClean="0">
                <a:latin typeface="Cambria"/>
                <a:ea typeface="Cambria"/>
              </a:rPr>
              <a:t>: Which political entities get to determine the answers to the questions?  President?  Congress?  Regional or state entities?</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Cambria"/>
                <a:ea typeface="Cambria"/>
              </a:rPr>
              <a:t>Gains and Successes</a:t>
            </a:r>
          </a:p>
        </p:txBody>
      </p:sp>
      <p:sp>
        <p:nvSpPr>
          <p:cNvPr id="3" name="Text Placeholder 2"/>
          <p:cNvSpPr>
            <a:spLocks noGrp="1"/>
          </p:cNvSpPr>
          <p:nvPr>
            <p:ph type="body" idx="1"/>
          </p:nvPr>
        </p:nvSpPr>
        <p:spPr/>
        <p:txBody>
          <a:bodyPr/>
          <a:lstStyle/>
          <a:p>
            <a:r>
              <a:rPr lang="en-US" baseline="0" dirty="0" smtClean="0">
                <a:latin typeface="Cambria"/>
                <a:ea typeface="Cambria"/>
              </a:rPr>
              <a:t>13</a:t>
            </a:r>
            <a:r>
              <a:rPr lang="en-US" baseline="30000" dirty="0" smtClean="0">
                <a:latin typeface="Cambria"/>
                <a:ea typeface="Cambria"/>
              </a:rPr>
              <a:t>th</a:t>
            </a:r>
            <a:r>
              <a:rPr lang="en-US" baseline="0" dirty="0" smtClean="0">
                <a:latin typeface="Cambria"/>
                <a:ea typeface="Cambria"/>
              </a:rPr>
              <a:t> Amendment abolishes slavery, finishes work of Emancipation Proclamation</a:t>
            </a:r>
          </a:p>
          <a:p>
            <a:pPr lvl="1"/>
            <a:r>
              <a:rPr lang="en-US" dirty="0" smtClean="0">
                <a:latin typeface="Cambria"/>
                <a:ea typeface="Cambria"/>
              </a:rPr>
              <a:t>Ratified: December 1865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Gains and Successes</a:t>
            </a:r>
          </a:p>
        </p:txBody>
      </p:sp>
      <p:sp>
        <p:nvSpPr>
          <p:cNvPr id="3" name="Text Placeholder 2"/>
          <p:cNvSpPr>
            <a:spLocks noGrp="1"/>
          </p:cNvSpPr>
          <p:nvPr>
            <p:ph type="body" idx="1"/>
          </p:nvPr>
        </p:nvSpPr>
        <p:spPr/>
        <p:txBody>
          <a:bodyPr>
            <a:normAutofit fontScale="92500" lnSpcReduction="10000"/>
          </a:bodyPr>
          <a:lstStyle/>
          <a:p>
            <a:r>
              <a:rPr lang="en-US" baseline="0" dirty="0" smtClean="0">
                <a:latin typeface="Cambria"/>
                <a:ea typeface="Cambria"/>
              </a:rPr>
              <a:t>14 Amendment (July 1868): sought to provide permanent constitutional protection of civil rights of freedmen by defining them as citizens, states prohibited from depriving any “person of life, liberty, or property without due process of law,” and all people are guaranteed “equal protection under the law,” making blacks whole people eligible to vote (canceling Constitution’s three-fifths clause), states not complying would have their  representation reduced, denies ex-Confederates right to serve national office (except by an act of Congress), repudiates Southern debt, and denied claims of compensation by former slave owners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Gains and Successes</a:t>
            </a:r>
          </a:p>
        </p:txBody>
      </p:sp>
      <p:sp>
        <p:nvSpPr>
          <p:cNvPr id="3" name="Text Placeholder 2"/>
          <p:cNvSpPr>
            <a:spLocks noGrp="1"/>
          </p:cNvSpPr>
          <p:nvPr>
            <p:ph type="body" idx="1"/>
          </p:nvPr>
        </p:nvSpPr>
        <p:spPr/>
        <p:txBody>
          <a:bodyPr/>
          <a:lstStyle/>
          <a:p>
            <a:r>
              <a:rPr lang="en-US" baseline="0" dirty="0" smtClean="0">
                <a:latin typeface="Cambria"/>
                <a:ea typeface="Cambria"/>
              </a:rPr>
              <a:t>15</a:t>
            </a:r>
            <a:r>
              <a:rPr lang="en-US" baseline="30000" dirty="0" smtClean="0">
                <a:latin typeface="Cambria"/>
                <a:ea typeface="Cambria"/>
              </a:rPr>
              <a:t>th</a:t>
            </a:r>
            <a:r>
              <a:rPr lang="en-US" baseline="0" dirty="0" smtClean="0">
                <a:latin typeface="Cambria"/>
                <a:ea typeface="Cambria"/>
              </a:rPr>
              <a:t> Amendment-guarantees black suffrage (but not women’s suffrage)</a:t>
            </a:r>
          </a:p>
          <a:p>
            <a:pPr lvl="1"/>
            <a:r>
              <a:rPr lang="en-US" dirty="0" smtClean="0">
                <a:latin typeface="Cambria"/>
                <a:ea typeface="Cambria"/>
              </a:rPr>
              <a:t>Ratified: 1870</a:t>
            </a:r>
            <a:endParaRPr lang="en-US" baseline="0" dirty="0" smtClean="0">
              <a:latin typeface="Cambria"/>
              <a:ea typeface="Cambria"/>
            </a:endParaRPr>
          </a:p>
          <a:p>
            <a:r>
              <a:rPr lang="en-US" baseline="0" dirty="0" smtClean="0">
                <a:latin typeface="Cambria"/>
                <a:ea typeface="Cambria"/>
              </a:rPr>
              <a:t>Emergence of black institutions-schools, universities, churches, political opportunities (South Carolina)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Cambria"/>
                <a:ea typeface="Cambria"/>
              </a:rPr>
              <a:t>Economic Impact of Reconstruction</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Freedmen struggle in sharecropping system as tenant farmers</a:t>
            </a:r>
          </a:p>
          <a:p>
            <a:r>
              <a:rPr lang="en-US" baseline="0" dirty="0" smtClean="0">
                <a:latin typeface="Cambria"/>
                <a:ea typeface="Cambria"/>
              </a:rPr>
              <a:t>Limited success of the Freedmen’s Bureau</a:t>
            </a:r>
          </a:p>
          <a:p>
            <a:r>
              <a:rPr lang="en-US" baseline="0" dirty="0" smtClean="0">
                <a:latin typeface="Cambria"/>
                <a:ea typeface="Cambria"/>
              </a:rPr>
              <a:t>Poor whites in South face poverty, isolation, and ill health-cling to ideology of racial superiority.  Many become farm hands for little wages or look for low-paying jobs in urban cotton mills.</a:t>
            </a:r>
          </a:p>
          <a:p>
            <a:r>
              <a:rPr lang="en-US" baseline="0" dirty="0" smtClean="0">
                <a:latin typeface="Cambria"/>
                <a:ea typeface="Cambria"/>
              </a:rPr>
              <a:t>Blacks bound to a life of debt, degradation and dependency</a:t>
            </a:r>
          </a:p>
          <a:p>
            <a:pPr lvl="1"/>
            <a:r>
              <a:rPr lang="en-US" dirty="0" smtClean="0">
                <a:latin typeface="Cambria"/>
                <a:ea typeface="Cambria"/>
              </a:rPr>
              <a:t>Sharecropper Contracts (should have one from last year).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smtClean="0">
                <a:latin typeface="Cambria"/>
                <a:ea typeface="Cambria"/>
              </a:rPr>
              <a:t>Emergence of the Ku Klux Klan and other organizations of intimidation</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Created to put Conservative Democratic leaders back in office</a:t>
            </a:r>
          </a:p>
          <a:p>
            <a:r>
              <a:rPr lang="en-US" baseline="0" dirty="0" smtClean="0">
                <a:latin typeface="Cambria"/>
                <a:ea typeface="Cambria"/>
              </a:rPr>
              <a:t>Intimidation of blacks away from political access or job competition</a:t>
            </a:r>
          </a:p>
          <a:p>
            <a:r>
              <a:rPr lang="en-US" baseline="0" dirty="0" smtClean="0">
                <a:latin typeface="Cambria"/>
                <a:ea typeface="Cambria"/>
              </a:rPr>
              <a:t>Appealed to poor whites and planter class</a:t>
            </a:r>
          </a:p>
          <a:p>
            <a:r>
              <a:rPr lang="en-US" baseline="0" dirty="0" smtClean="0">
                <a:latin typeface="Cambria"/>
                <a:ea typeface="Cambria"/>
              </a:rPr>
              <a:t>Mississippi Plan- local Democratic clubs organized into armed militias marching through black areas, breaking up Republican meetings, provoking riots, posting armed men at voter registration</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KKK and Intimidation</a:t>
            </a:r>
          </a:p>
        </p:txBody>
      </p:sp>
      <p:sp>
        <p:nvSpPr>
          <p:cNvPr id="3" name="Text Placeholder 2"/>
          <p:cNvSpPr>
            <a:spLocks noGrp="1"/>
          </p:cNvSpPr>
          <p:nvPr>
            <p:ph type="body" idx="1"/>
          </p:nvPr>
        </p:nvSpPr>
        <p:spPr/>
        <p:txBody>
          <a:bodyPr/>
          <a:lstStyle/>
          <a:p>
            <a:r>
              <a:rPr lang="en-US" baseline="0" dirty="0" smtClean="0">
                <a:latin typeface="Cambria"/>
                <a:ea typeface="Cambria"/>
              </a:rPr>
              <a:t>Some attempts made (Enforcement acts, Ku Klux Klan act) by Grant and Congress to outlaw organizations and enforce constitutional amendments, but white juries were not likely to convict anyone accused of crimes of intimidation and the Supreme court throws out cases (1874) and rules the Enforcement acts unconstitutional.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KKK and</a:t>
            </a:r>
            <a:r>
              <a:rPr lang="en-US" dirty="0" smtClean="0">
                <a:latin typeface="Cambria"/>
                <a:ea typeface="Cambria"/>
              </a:rPr>
              <a:t> Intimidation</a:t>
            </a:r>
            <a:endParaRPr lang="en-US" baseline="0" dirty="0" smtClean="0">
              <a:latin typeface="Cambria"/>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Many political figures more concerned about other issues than protecting rights of blacks or political minorities in the south.</a:t>
            </a:r>
          </a:p>
          <a:p>
            <a:r>
              <a:rPr lang="en-US" baseline="0" dirty="0" smtClean="0">
                <a:latin typeface="Cambria"/>
                <a:ea typeface="Cambria"/>
              </a:rPr>
              <a:t>North wins the war but the South wins the peace?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Cambria"/>
                <a:ea typeface="Cambria"/>
              </a:rPr>
              <a:t>Segregation and Jim Crow</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Civil Rights Acts of 1875 (equal rights in public places) declared unconstitutional in 1883-government did not have the right to involve itself in racial relations of individuals</a:t>
            </a:r>
          </a:p>
          <a:p>
            <a:r>
              <a:rPr lang="en-US" baseline="0" dirty="0" smtClean="0">
                <a:latin typeface="Cambria"/>
                <a:ea typeface="Cambria"/>
              </a:rPr>
              <a:t>Left in the hands of southern citizens and state legislatures, blacks become second class citizens-poll taxes, literacy tests, “good character” and “grandfather” clauses (grandfather must have been registered to vote in 1867 for voter registering in 1890’s) eliminate black voting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dirty="0" smtClean="0">
                <a:latin typeface="Cambria"/>
                <a:ea typeface="Cambria"/>
              </a:rPr>
              <a:t>Segregation and Jim Crow</a:t>
            </a:r>
          </a:p>
        </p:txBody>
      </p:sp>
      <p:sp>
        <p:nvSpPr>
          <p:cNvPr id="3" name="Text Placeholder 2"/>
          <p:cNvSpPr>
            <a:spLocks noGrp="1"/>
          </p:cNvSpPr>
          <p:nvPr>
            <p:ph type="body" idx="1"/>
          </p:nvPr>
        </p:nvSpPr>
        <p:spPr/>
        <p:txBody>
          <a:bodyPr/>
          <a:lstStyle/>
          <a:p>
            <a:r>
              <a:rPr lang="en-US" baseline="0" dirty="0" smtClean="0">
                <a:latin typeface="Cambria"/>
                <a:ea typeface="Cambria"/>
              </a:rPr>
              <a:t>Informal segregation laws (Jim Crow) limit access to trains, schools, libraries, restaurants, hospitals, and other establishments</a:t>
            </a:r>
          </a:p>
          <a:p>
            <a:r>
              <a:rPr lang="en-US" baseline="0" dirty="0" smtClean="0">
                <a:latin typeface="Cambria"/>
                <a:ea typeface="Cambria"/>
              </a:rPr>
              <a:t>Supreme Court upholds these segregation laws in </a:t>
            </a:r>
            <a:r>
              <a:rPr lang="en-US" baseline="0" dirty="0" err="1" smtClean="0">
                <a:latin typeface="Cambria"/>
                <a:ea typeface="Cambria"/>
              </a:rPr>
              <a:t>Plessy</a:t>
            </a:r>
            <a:r>
              <a:rPr lang="en-US" baseline="0" dirty="0" smtClean="0">
                <a:latin typeface="Cambria"/>
                <a:ea typeface="Cambria"/>
              </a:rPr>
              <a:t> </a:t>
            </a:r>
            <a:r>
              <a:rPr lang="en-US" baseline="0" dirty="0" err="1" smtClean="0">
                <a:latin typeface="Cambria"/>
                <a:ea typeface="Cambria"/>
              </a:rPr>
              <a:t>v</a:t>
            </a:r>
            <a:r>
              <a:rPr lang="en-US" baseline="0" dirty="0" smtClean="0">
                <a:latin typeface="Cambria"/>
                <a:ea typeface="Cambria"/>
              </a:rPr>
              <a:t>. Ferguson declaring that facilities are “separate but equal”-1896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aseline="0" dirty="0" smtClean="0">
                <a:latin typeface="Times New Roman"/>
                <a:ea typeface="Cambria"/>
              </a:rPr>
              <a:t>Overarching Themes in Reconstruction</a:t>
            </a:r>
          </a:p>
        </p:txBody>
      </p:sp>
      <p:sp>
        <p:nvSpPr>
          <p:cNvPr id="3" name="Text Placeholder 2"/>
          <p:cNvSpPr>
            <a:spLocks noGrp="1"/>
          </p:cNvSpPr>
          <p:nvPr>
            <p:ph type="body" idx="1"/>
          </p:nvPr>
        </p:nvSpPr>
        <p:spPr/>
        <p:txBody>
          <a:bodyPr/>
          <a:lstStyle/>
          <a:p>
            <a:r>
              <a:rPr lang="en-US" dirty="0" smtClean="0"/>
              <a:t>Political</a:t>
            </a:r>
          </a:p>
          <a:p>
            <a:pPr lvl="1"/>
            <a:r>
              <a:rPr lang="en-US" dirty="0" smtClean="0"/>
              <a:t>Congress vs. Executive</a:t>
            </a:r>
          </a:p>
          <a:p>
            <a:pPr lvl="1"/>
            <a:r>
              <a:rPr lang="en-US" dirty="0" smtClean="0"/>
              <a:t>Republicans vs. Southern Democrats</a:t>
            </a:r>
          </a:p>
          <a:p>
            <a:pPr lvl="1"/>
            <a:r>
              <a:rPr lang="en-US" dirty="0" smtClean="0"/>
              <a:t>Southern whites vs. Northern abolitionists/equal rights</a:t>
            </a:r>
          </a:p>
          <a:p>
            <a:pPr lvl="1"/>
            <a:r>
              <a:rPr lang="en-US" dirty="0" smtClean="0"/>
              <a:t>Southern whites vs. Freedmen</a:t>
            </a:r>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Cambria"/>
                <a:ea typeface="Cambria"/>
              </a:rPr>
              <a:t>Status of Southern States:</a:t>
            </a:r>
          </a:p>
        </p:txBody>
      </p:sp>
      <p:sp>
        <p:nvSpPr>
          <p:cNvPr id="3" name="Text Placeholder 2"/>
          <p:cNvSpPr>
            <a:spLocks noGrp="1"/>
          </p:cNvSpPr>
          <p:nvPr>
            <p:ph type="body" idx="1"/>
          </p:nvPr>
        </p:nvSpPr>
        <p:spPr/>
        <p:txBody>
          <a:bodyPr>
            <a:normAutofit/>
          </a:bodyPr>
          <a:lstStyle/>
          <a:p>
            <a:r>
              <a:rPr lang="en-US" sz="3600" baseline="0" dirty="0" smtClean="0">
                <a:latin typeface="Cambria"/>
                <a:ea typeface="Cambria"/>
              </a:rPr>
              <a:t>Lincoln earlier had argued that the South had never left the Union and that they were only “out of their proper relation” with the United States</a:t>
            </a:r>
          </a:p>
          <a:p>
            <a:r>
              <a:rPr lang="en-US" sz="3600" baseline="0" dirty="0" smtClean="0">
                <a:latin typeface="Cambria"/>
                <a:ea typeface="Cambria"/>
              </a:rPr>
              <a:t>Congress made up of mostly “radical” Republicans-conquered provinces, state suicide theory typical </a:t>
            </a:r>
            <a:r>
              <a:rPr lang="en-US" sz="3600" baseline="0" dirty="0" smtClean="0">
                <a:latin typeface="Cambria"/>
                <a:ea typeface="Cambria"/>
              </a:rPr>
              <a:t>perspective</a:t>
            </a:r>
            <a:endParaRPr lang="en-US" sz="3600" baseline="0" dirty="0" smtClean="0">
              <a:latin typeface="Cambria"/>
              <a:ea typeface="Cambria"/>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smtClean="0">
                <a:latin typeface="Times New Roman"/>
                <a:ea typeface="Cambria"/>
              </a:rPr>
              <a:t>Overarching Themes</a:t>
            </a:r>
            <a:endParaRPr lang="en-US" baseline="0" dirty="0" smtClean="0">
              <a:latin typeface="Times New Roman"/>
              <a:ea typeface="Cambria"/>
            </a:endParaRPr>
          </a:p>
        </p:txBody>
      </p:sp>
      <p:sp>
        <p:nvSpPr>
          <p:cNvPr id="3" name="Text Placeholder 2"/>
          <p:cNvSpPr>
            <a:spLocks noGrp="1"/>
          </p:cNvSpPr>
          <p:nvPr>
            <p:ph type="body" idx="1"/>
          </p:nvPr>
        </p:nvSpPr>
        <p:spPr/>
        <p:txBody>
          <a:bodyPr/>
          <a:lstStyle/>
          <a:p>
            <a:r>
              <a:rPr lang="en-US" dirty="0" smtClean="0"/>
              <a:t>Social-After 12 years, what had really changed?</a:t>
            </a:r>
          </a:p>
          <a:p>
            <a:pPr lvl="1"/>
            <a:r>
              <a:rPr lang="en-US" dirty="0" smtClean="0"/>
              <a:t>Slave Codes </a:t>
            </a:r>
            <a:r>
              <a:rPr lang="en-US" dirty="0" err="1" smtClean="0">
                <a:sym typeface="Wingdings"/>
              </a:rPr>
              <a:t></a:t>
            </a:r>
            <a:r>
              <a:rPr lang="en-US" dirty="0" smtClean="0">
                <a:sym typeface="Wingdings"/>
              </a:rPr>
              <a:t> Black Codes </a:t>
            </a:r>
            <a:r>
              <a:rPr lang="en-US" dirty="0" err="1" smtClean="0">
                <a:sym typeface="Wingdings"/>
              </a:rPr>
              <a:t></a:t>
            </a:r>
            <a:r>
              <a:rPr lang="en-US" dirty="0" smtClean="0">
                <a:sym typeface="Wingdings"/>
              </a:rPr>
              <a:t> Jim Crow </a:t>
            </a:r>
          </a:p>
          <a:p>
            <a:pPr lvl="1"/>
            <a:r>
              <a:rPr lang="en-US" dirty="0" smtClean="0">
                <a:sym typeface="Wingdings"/>
              </a:rPr>
              <a:t>White supremacy reestablished by use of:</a:t>
            </a:r>
          </a:p>
          <a:p>
            <a:pPr lvl="2"/>
            <a:r>
              <a:rPr lang="en-US" dirty="0" smtClean="0">
                <a:sym typeface="Wingdings"/>
              </a:rPr>
              <a:t>Terror</a:t>
            </a:r>
          </a:p>
          <a:p>
            <a:pPr lvl="2"/>
            <a:r>
              <a:rPr lang="en-US" dirty="0" smtClean="0">
                <a:sym typeface="Wingdings"/>
              </a:rPr>
              <a:t>Denial of Civil Rights</a:t>
            </a:r>
          </a:p>
          <a:p>
            <a:pPr lvl="2"/>
            <a:r>
              <a:rPr lang="en-US" dirty="0" smtClean="0">
                <a:sym typeface="Wingdings"/>
              </a:rPr>
              <a:t>Education System</a:t>
            </a:r>
          </a:p>
          <a:p>
            <a:pPr lvl="2"/>
            <a:r>
              <a:rPr lang="en-US" dirty="0" smtClean="0">
                <a:sym typeface="Wingdings"/>
              </a:rPr>
              <a:t>Economics</a:t>
            </a:r>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Themes</a:t>
            </a:r>
            <a:endParaRPr lang="en-US" dirty="0"/>
          </a:p>
        </p:txBody>
      </p:sp>
      <p:sp>
        <p:nvSpPr>
          <p:cNvPr id="3" name="Text Placeholder 2"/>
          <p:cNvSpPr>
            <a:spLocks noGrp="1"/>
          </p:cNvSpPr>
          <p:nvPr>
            <p:ph type="body" idx="1"/>
          </p:nvPr>
        </p:nvSpPr>
        <p:spPr/>
        <p:txBody>
          <a:bodyPr/>
          <a:lstStyle/>
          <a:p>
            <a:r>
              <a:rPr lang="en-US" dirty="0" smtClean="0"/>
              <a:t>Economic-Region locked in a cycle of poverty and stagnation for next 120 years</a:t>
            </a:r>
          </a:p>
          <a:p>
            <a:pPr lvl="1"/>
            <a:r>
              <a:rPr lang="en-US" dirty="0" smtClean="0"/>
              <a:t>Role of sharecropping in lack of investment in agriculture</a:t>
            </a:r>
          </a:p>
          <a:p>
            <a:pPr lvl="1"/>
            <a:r>
              <a:rPr lang="en-US" dirty="0" smtClean="0"/>
              <a:t>Dependency on agriculture in world of declining agricultural prices</a:t>
            </a:r>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Questions</a:t>
            </a:r>
            <a:endParaRPr lang="en-US" dirty="0"/>
          </a:p>
        </p:txBody>
      </p:sp>
      <p:sp>
        <p:nvSpPr>
          <p:cNvPr id="3" name="Text Placeholder 2"/>
          <p:cNvSpPr>
            <a:spLocks noGrp="1"/>
          </p:cNvSpPr>
          <p:nvPr>
            <p:ph type="body" idx="1"/>
          </p:nvPr>
        </p:nvSpPr>
        <p:spPr/>
        <p:txBody>
          <a:bodyPr/>
          <a:lstStyle/>
          <a:p>
            <a:r>
              <a:rPr lang="en-US" dirty="0" smtClean="0"/>
              <a:t>Why, and with what results, was there political opposition to the plans for Reconstruction in the U.S. between 1863 and 1867?</a:t>
            </a:r>
          </a:p>
          <a:p>
            <a:r>
              <a:rPr lang="en-US" dirty="0" smtClean="0"/>
              <a:t>Evaluate the economic, social and political successes and failures of Reconstruction.</a:t>
            </a:r>
          </a:p>
          <a:p>
            <a:r>
              <a:rPr lang="en-US" dirty="0" smtClean="0"/>
              <a:t>To what extent had Reconstruction fulfilled its aims by 1877?</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smtClean="0">
                <a:ln>
                  <a:noFill/>
                </a:ln>
                <a:solidFill>
                  <a:schemeClr val="tx1"/>
                </a:solidFill>
                <a:effectLst/>
                <a:uLnTx/>
                <a:uFillTx/>
                <a:latin typeface="+mj-lt"/>
                <a:ea typeface="+mj-ea"/>
                <a:cs typeface="+mj-cs"/>
              </a:rPr>
              <a:t>WAKE UP AND GO HOME!!!</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p:cNvPicPr>
            <a:picLocks noChangeAspect="1"/>
          </p:cNvPicPr>
          <p:nvPr/>
        </p:nvPicPr>
        <p:blipFill>
          <a:blip r:embed="rId2"/>
          <a:stretch>
            <a:fillRect/>
          </a:stretch>
        </p:blipFill>
        <p:spPr>
          <a:xfrm>
            <a:off x="1244291" y="1833165"/>
            <a:ext cx="6604618" cy="49534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Cambria"/>
                <a:ea typeface="Cambria"/>
              </a:rPr>
              <a:t>Status of Southern States: Cont.</a:t>
            </a:r>
            <a:endParaRPr lang="en-US" baseline="0" dirty="0" smtClean="0">
              <a:latin typeface="Times New Roman"/>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In areas that had fallen to the Union, Lincoln sets up “loyal governments” under military supervision-military authority root of some of the expectations of post war society for freedmen- “40 acres and a mule”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Cambria"/>
                <a:ea typeface="Cambria"/>
              </a:rPr>
              <a:t>Economic Impact of War</a:t>
            </a:r>
          </a:p>
        </p:txBody>
      </p:sp>
      <p:sp>
        <p:nvSpPr>
          <p:cNvPr id="3" name="Text Placeholder 2"/>
          <p:cNvSpPr>
            <a:spLocks noGrp="1"/>
          </p:cNvSpPr>
          <p:nvPr>
            <p:ph type="body" idx="1"/>
          </p:nvPr>
        </p:nvSpPr>
        <p:spPr/>
        <p:txBody>
          <a:bodyPr/>
          <a:lstStyle/>
          <a:p>
            <a:r>
              <a:rPr lang="en-US" baseline="0" dirty="0" smtClean="0">
                <a:latin typeface="Cambria"/>
                <a:ea typeface="Cambria"/>
              </a:rPr>
              <a:t>Industry in the North-railroad, textiles, farm technology, building materials</a:t>
            </a:r>
          </a:p>
          <a:p>
            <a:r>
              <a:rPr lang="en-US" baseline="0" dirty="0" smtClean="0">
                <a:latin typeface="Cambria"/>
                <a:ea typeface="Cambria"/>
              </a:rPr>
              <a:t>South in ruins-railroads old or destroyed, financial institutions bankrupt, plantations destroyed</a:t>
            </a:r>
          </a:p>
          <a:p>
            <a:r>
              <a:rPr lang="en-US" baseline="0" dirty="0" smtClean="0">
                <a:latin typeface="Cambria"/>
                <a:ea typeface="Cambria"/>
              </a:rPr>
              <a:t>South largely devastated-but many wanted to resist reconstruction efforts from the North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Cambria"/>
                <a:ea typeface="Cambria"/>
              </a:rPr>
              <a:t>Economic Impact of War</a:t>
            </a:r>
            <a:endParaRPr lang="en-US" baseline="0" dirty="0" smtClean="0">
              <a:latin typeface="Times New Roman"/>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Freedmen and returning soldiers role in new world of free labor (many Northerners view the victory of the war as a indication of the value of free labor over slave labor)</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dirty="0" smtClean="0">
                <a:latin typeface="Cambria"/>
                <a:ea typeface="Cambria"/>
              </a:rPr>
              <a:t>Hopes of Freedmen:</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Emancipation Proclamation (1863) and the end of war brings optimism to African American communities</a:t>
            </a:r>
          </a:p>
          <a:p>
            <a:r>
              <a:rPr lang="en-US" baseline="0" dirty="0" smtClean="0">
                <a:latin typeface="Cambria"/>
                <a:ea typeface="Cambria"/>
              </a:rPr>
              <a:t>Leave plantations to test freedom and look for family</a:t>
            </a:r>
          </a:p>
          <a:p>
            <a:r>
              <a:rPr lang="en-US" baseline="0" dirty="0" smtClean="0">
                <a:latin typeface="Cambria"/>
                <a:ea typeface="Cambria"/>
              </a:rPr>
              <a:t>Choosing names</a:t>
            </a:r>
          </a:p>
          <a:p>
            <a:r>
              <a:rPr lang="en-US" baseline="0" dirty="0" smtClean="0">
                <a:latin typeface="Cambria"/>
                <a:ea typeface="Cambria"/>
              </a:rPr>
              <a:t>Most important for most was the acquisition of land and economic opportunity-some opportunity during war</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Cambria"/>
                <a:ea typeface="Cambria"/>
              </a:rPr>
              <a:t>Hopes of Freedmen:</a:t>
            </a:r>
            <a:endParaRPr lang="en-US" baseline="0" dirty="0" smtClean="0">
              <a:latin typeface="Times New Roman"/>
              <a:ea typeface="Cambria"/>
            </a:endParaRPr>
          </a:p>
        </p:txBody>
      </p:sp>
      <p:sp>
        <p:nvSpPr>
          <p:cNvPr id="3" name="Text Placeholder 2"/>
          <p:cNvSpPr>
            <a:spLocks noGrp="1"/>
          </p:cNvSpPr>
          <p:nvPr>
            <p:ph type="body" idx="1"/>
          </p:nvPr>
        </p:nvSpPr>
        <p:spPr/>
        <p:txBody>
          <a:bodyPr/>
          <a:lstStyle/>
          <a:p>
            <a:r>
              <a:rPr lang="en-US" baseline="0" dirty="0" smtClean="0">
                <a:latin typeface="Cambria"/>
                <a:ea typeface="Cambria"/>
              </a:rPr>
              <a:t>Political rights and an opportunity to participate in political process (South Carolina representatives example)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latin typeface="Cambria"/>
                <a:ea typeface="Cambria"/>
              </a:rPr>
              <a:t>Southern Response</a:t>
            </a:r>
          </a:p>
        </p:txBody>
      </p:sp>
      <p:sp>
        <p:nvSpPr>
          <p:cNvPr id="3" name="Text Placeholder 2"/>
          <p:cNvSpPr>
            <a:spLocks noGrp="1"/>
          </p:cNvSpPr>
          <p:nvPr>
            <p:ph type="body" idx="1"/>
          </p:nvPr>
        </p:nvSpPr>
        <p:spPr/>
        <p:txBody>
          <a:bodyPr>
            <a:normAutofit/>
          </a:bodyPr>
          <a:lstStyle/>
          <a:p>
            <a:r>
              <a:rPr lang="en-US" baseline="0" dirty="0" smtClean="0">
                <a:latin typeface="Cambria"/>
                <a:ea typeface="Cambria"/>
              </a:rPr>
              <a:t>Frustration: wealth accumulated gone </a:t>
            </a:r>
          </a:p>
          <a:p>
            <a:r>
              <a:rPr lang="en-US" baseline="0" dirty="0" smtClean="0">
                <a:latin typeface="Cambria"/>
                <a:ea typeface="Cambria"/>
              </a:rPr>
              <a:t>Fear: structure of Southern life shaken, racial relations and expectations shattered</a:t>
            </a:r>
          </a:p>
          <a:p>
            <a:r>
              <a:rPr lang="en-US" baseline="0" dirty="0" smtClean="0">
                <a:latin typeface="Cambria"/>
                <a:ea typeface="Cambria"/>
              </a:rPr>
              <a:t>Goals: to restore planter aristocracy and racial relationships to pre war expectations-Black Codes</a:t>
            </a:r>
          </a:p>
          <a:p>
            <a:r>
              <a:rPr lang="en-US" baseline="0" dirty="0" smtClean="0">
                <a:latin typeface="Cambria"/>
                <a:ea typeface="Cambria"/>
              </a:rPr>
              <a:t>In many places freedmen beaten, killed, or harassed-Violence is a sign to protection needed for freedmen, but also a sign of disorder to many whites</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1247</TotalTime>
  <Words>1598</Words>
  <Application>Microsoft Macintosh PowerPoint</Application>
  <PresentationFormat>On-screen Show (4:3)</PresentationFormat>
  <Paragraphs>124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Reconstruction-An IB Review</vt:lpstr>
      <vt:lpstr>Central Questions for the Reconstruction Era (1864-1877)</vt:lpstr>
      <vt:lpstr>Status of Southern States:</vt:lpstr>
      <vt:lpstr>Status of Southern States: Cont.</vt:lpstr>
      <vt:lpstr>Economic Impact of War</vt:lpstr>
      <vt:lpstr>Economic Impact of War</vt:lpstr>
      <vt:lpstr>Hopes of Freedmen:</vt:lpstr>
      <vt:lpstr>Hopes of Freedmen:</vt:lpstr>
      <vt:lpstr>Southern Response</vt:lpstr>
      <vt:lpstr>Black Codes:</vt:lpstr>
      <vt:lpstr>Black Codes</vt:lpstr>
      <vt:lpstr>National Reconstruction-Presidential Plan-Johnson</vt:lpstr>
      <vt:lpstr>Presidential Reconstruction</vt:lpstr>
      <vt:lpstr>Congressional (Radical) Reconstruction</vt:lpstr>
      <vt:lpstr>Congressional Reconstruction</vt:lpstr>
      <vt:lpstr>Congressional Reconstruction</vt:lpstr>
      <vt:lpstr>President Impeached</vt:lpstr>
      <vt:lpstr>Moderation of “Radical Reconstruction”</vt:lpstr>
      <vt:lpstr>Moderation; Cont.</vt:lpstr>
      <vt:lpstr>Gains and Successes</vt:lpstr>
      <vt:lpstr>Gains and Successes</vt:lpstr>
      <vt:lpstr>Gains and Successes</vt:lpstr>
      <vt:lpstr>Economic Impact of Reconstruction</vt:lpstr>
      <vt:lpstr>Emergence of the Ku Klux Klan and other organizations of intimidation</vt:lpstr>
      <vt:lpstr>KKK and Intimidation</vt:lpstr>
      <vt:lpstr>KKK and Intimidation</vt:lpstr>
      <vt:lpstr>Segregation and Jim Crow</vt:lpstr>
      <vt:lpstr>Segregation and Jim Crow</vt:lpstr>
      <vt:lpstr>Overarching Themes in Reconstruction</vt:lpstr>
      <vt:lpstr>Overarching Themes</vt:lpstr>
      <vt:lpstr>Overarching Themes</vt:lpstr>
      <vt:lpstr>Past Questions</vt:lpstr>
      <vt:lpstr>PowerPoint Presentation</vt:lpstr>
    </vt:vector>
  </TitlesOfParts>
  <Company>Eugene International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Reconstruction-An IB Review</dc:title>
  <dc:creator>CIS Admin</dc:creator>
  <cp:lastModifiedBy>Gus Anchondo</cp:lastModifiedBy>
  <cp:revision>6</cp:revision>
  <dcterms:created xsi:type="dcterms:W3CDTF">2015-04-16T23:27:07Z</dcterms:created>
  <dcterms:modified xsi:type="dcterms:W3CDTF">2017-04-13T20:46:19Z</dcterms:modified>
</cp:coreProperties>
</file>