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7" r:id="rId1"/>
  </p:sldMasterIdLst>
  <p:sldIdLst>
    <p:sldId id="256" r:id="rId2"/>
    <p:sldId id="258" r:id="rId3"/>
    <p:sldId id="260" r:id="rId4"/>
    <p:sldId id="262" r:id="rId5"/>
    <p:sldId id="269" r:id="rId6"/>
    <p:sldId id="270" r:id="rId7"/>
    <p:sldId id="271" r:id="rId8"/>
    <p:sldId id="273" r:id="rId9"/>
    <p:sldId id="274" r:id="rId10"/>
    <p:sldId id="276" r:id="rId11"/>
    <p:sldId id="277" r:id="rId12"/>
    <p:sldId id="278" r:id="rId13"/>
    <p:sldId id="279" r:id="rId14"/>
    <p:sldId id="282" r:id="rId15"/>
    <p:sldId id="284" r:id="rId16"/>
    <p:sldId id="286" r:id="rId17"/>
    <p:sldId id="287" r:id="rId18"/>
    <p:sldId id="288" r:id="rId19"/>
    <p:sldId id="289" r:id="rId20"/>
    <p:sldId id="290" r:id="rId21"/>
    <p:sldId id="291" r:id="rId22"/>
    <p:sldId id="292" r:id="rId23"/>
    <p:sldId id="293" r:id="rId24"/>
    <p:sldId id="294" r:id="rId25"/>
    <p:sldId id="298" r:id="rId26"/>
    <p:sldId id="299" r:id="rId27"/>
    <p:sldId id="300" r:id="rId28"/>
    <p:sldId id="295" r:id="rId29"/>
    <p:sldId id="296" r:id="rId30"/>
    <p:sldId id="301" r:id="rId31"/>
    <p:sldId id="302" r:id="rId32"/>
    <p:sldId id="297" r:id="rId33"/>
    <p:sldId id="303" r:id="rId34"/>
    <p:sldId id="304" r:id="rId35"/>
    <p:sldId id="305" r:id="rId36"/>
    <p:sldId id="306" r:id="rId37"/>
    <p:sldId id="307" r:id="rId3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51" d="100"/>
          <a:sy n="51" d="100"/>
        </p:scale>
        <p:origin x="-1144"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printerSettings" Target="printerSettings/printerSettings1.bin"/><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lstStyle>
          <a:p>
            <a:fld id="{9ECFD9C7-6A6F-F24A-9326-A10B4A2B307A}" type="datetimeFigureOut">
              <a:rPr lang="en-US" smtClean="0"/>
              <a:t>4/13/17</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lstStyle>
          <a:p>
            <a:fld id="{704CF769-A611-5048-84A4-AB4E65A601D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ECFD9C7-6A6F-F24A-9326-A10B4A2B307A}" type="datetimeFigureOut">
              <a:rPr lang="en-US" smtClean="0"/>
              <a:t>4/13/17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4CF769-A611-5048-84A4-AB4E65A601D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ECFD9C7-6A6F-F24A-9326-A10B4A2B307A}" type="datetimeFigureOut">
              <a:rPr lang="en-US" smtClean="0"/>
              <a:t>4/13/17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4CF769-A611-5048-84A4-AB4E65A601D3}"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CFD9C7-6A6F-F24A-9326-A10B4A2B307A}" type="datetimeFigureOut">
              <a:rPr lang="en-US" smtClean="0"/>
              <a:t>4/13/17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4CF769-A611-5048-84A4-AB4E65A601D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ECFD9C7-6A6F-F24A-9326-A10B4A2B307A}" type="datetimeFigureOut">
              <a:rPr lang="en-US" smtClean="0"/>
              <a:t>4/13/17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4CF769-A611-5048-84A4-AB4E65A601D3}" type="slidenum">
              <a:rPr lang="en-US" smtClean="0"/>
              <a:t>‹#›</a:t>
            </a:fld>
            <a:endParaRPr 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ECFD9C7-6A6F-F24A-9326-A10B4A2B307A}" type="datetimeFigureOut">
              <a:rPr lang="en-US" smtClean="0"/>
              <a:t>4/13/17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4CF769-A611-5048-84A4-AB4E65A601D3}"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ECFD9C7-6A6F-F24A-9326-A10B4A2B307A}" type="datetimeFigureOut">
              <a:rPr lang="en-US" smtClean="0"/>
              <a:t>4/13/17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4CF769-A611-5048-84A4-AB4E65A601D3}" type="slidenum">
              <a:rPr lang="en-US" smtClean="0"/>
              <a:t>‹#›</a:t>
            </a:fld>
            <a:endParaRPr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ECFD9C7-6A6F-F24A-9326-A10B4A2B307A}" type="datetimeFigureOut">
              <a:rPr lang="en-US" smtClean="0"/>
              <a:t>4/13/17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4CF769-A611-5048-84A4-AB4E65A601D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ECFD9C7-6A6F-F24A-9326-A10B4A2B307A}" type="datetimeFigureOut">
              <a:rPr lang="en-US" smtClean="0"/>
              <a:t>4/13/17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4CF769-A611-5048-84A4-AB4E65A601D3}" type="slidenum">
              <a:rPr lang="en-US" smtClean="0"/>
              <a:t>‹#›</a:t>
            </a:fld>
            <a:endParaRPr 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CFD9C7-6A6F-F24A-9326-A10B4A2B307A}" type="datetimeFigureOut">
              <a:rPr lang="en-US" smtClean="0"/>
              <a:t>4/13/17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4CF769-A611-5048-84A4-AB4E65A601D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9ECFD9C7-6A6F-F24A-9326-A10B4A2B307A}" type="datetimeFigureOut">
              <a:rPr lang="en-US" smtClean="0"/>
              <a:t>4/13/17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4CF769-A611-5048-84A4-AB4E65A601D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lstStyle>
          <a:p>
            <a:fld id="{9ECFD9C7-6A6F-F24A-9326-A10B4A2B307A}" type="datetimeFigureOut">
              <a:rPr lang="en-US" smtClean="0"/>
              <a:t>4/13/17</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704CF769-A611-5048-84A4-AB4E65A601D3}"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lstStyle>
          <a:p>
            <a:fld id="{9ECFD9C7-6A6F-F24A-9326-A10B4A2B307A}" type="datetimeFigureOut">
              <a:rPr lang="en-US" smtClean="0"/>
              <a:t>4/13/17</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lstStyle>
          <a:p>
            <a:fld id="{704CF769-A611-5048-84A4-AB4E65A601D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aseline="0" dirty="0" smtClean="0">
                <a:latin typeface="Helvetica"/>
              </a:rPr>
              <a:t> Civil rights and social movements in the Americas </a:t>
            </a:r>
          </a:p>
        </p:txBody>
      </p:sp>
      <p:sp>
        <p:nvSpPr>
          <p:cNvPr id="3" name="Text Placeholder 2"/>
          <p:cNvSpPr>
            <a:spLocks noGrp="1"/>
          </p:cNvSpPr>
          <p:nvPr>
            <p:ph type="body" idx="1"/>
          </p:nvPr>
        </p:nvSpPr>
        <p:spPr/>
        <p:txBody>
          <a:bodyPr/>
          <a:lstStyle/>
          <a:p>
            <a:r>
              <a:rPr lang="en-US" baseline="0" dirty="0" smtClean="0">
                <a:latin typeface="Helvetica"/>
              </a:rPr>
              <a:t>This section focuses on the origins, nature, challenges and achievements of civil rights movements after 1945.  Movements represented the attempts to achieve equality for groups that were not recognized or accepted as full members of society. The groups challenged established authority and entrenched attitudes.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R="0" rtl="0"/>
            <a:r>
              <a:rPr lang="en-US" baseline="0" dirty="0" smtClean="0">
                <a:latin typeface="Times New Roman"/>
              </a:rPr>
              <a:t>Presidents: Eisenhower</a:t>
            </a:r>
          </a:p>
        </p:txBody>
      </p:sp>
      <p:sp>
        <p:nvSpPr>
          <p:cNvPr id="3" name="Text Placeholder 2"/>
          <p:cNvSpPr>
            <a:spLocks noGrp="1"/>
          </p:cNvSpPr>
          <p:nvPr>
            <p:ph type="body" idx="1"/>
          </p:nvPr>
        </p:nvSpPr>
        <p:spPr/>
        <p:txBody>
          <a:bodyPr/>
          <a:lstStyle/>
          <a:p>
            <a:pPr lvl="1">
              <a:buNone/>
            </a:pPr>
            <a:r>
              <a:rPr lang="en-US" dirty="0" smtClean="0">
                <a:latin typeface="Times New Roman"/>
              </a:rPr>
              <a:t>D</a:t>
            </a:r>
            <a:r>
              <a:rPr lang="en-US" baseline="0" dirty="0" smtClean="0">
                <a:latin typeface="Times New Roman"/>
              </a:rPr>
              <a:t>esegregate schools and sends national guard to enforce</a:t>
            </a:r>
          </a:p>
          <a:p>
            <a:pPr lvl="2"/>
            <a:r>
              <a:rPr lang="en-US" baseline="0" dirty="0" smtClean="0">
                <a:latin typeface="Times New Roman"/>
              </a:rPr>
              <a:t>Disagrees with Brown </a:t>
            </a:r>
            <a:r>
              <a:rPr lang="en-US" baseline="0" dirty="0" err="1" smtClean="0">
                <a:latin typeface="Times New Roman"/>
              </a:rPr>
              <a:t>v</a:t>
            </a:r>
            <a:r>
              <a:rPr lang="en-US" baseline="0" dirty="0" smtClean="0">
                <a:latin typeface="Times New Roman"/>
              </a:rPr>
              <a:t>. Board, but realizes his responsibility to uphold the law</a:t>
            </a:r>
          </a:p>
          <a:p>
            <a:pPr lvl="2"/>
            <a:r>
              <a:rPr lang="en-US" baseline="0" dirty="0" smtClean="0">
                <a:latin typeface="Times New Roman"/>
              </a:rPr>
              <a:t> civil rights make important strides but most leadership comes from elsewhere</a:t>
            </a:r>
          </a:p>
          <a:p>
            <a:pPr>
              <a:buNone/>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R="0" rtl="0"/>
            <a:r>
              <a:rPr lang="en-US" baseline="0" dirty="0" smtClean="0">
                <a:latin typeface="Times New Roman"/>
              </a:rPr>
              <a:t>Presidents: Kennedy</a:t>
            </a:r>
          </a:p>
        </p:txBody>
      </p:sp>
      <p:sp>
        <p:nvSpPr>
          <p:cNvPr id="3" name="Text Placeholder 2"/>
          <p:cNvSpPr>
            <a:spLocks noGrp="1"/>
          </p:cNvSpPr>
          <p:nvPr>
            <p:ph type="body" idx="1"/>
          </p:nvPr>
        </p:nvSpPr>
        <p:spPr/>
        <p:txBody>
          <a:bodyPr>
            <a:normAutofit/>
          </a:bodyPr>
          <a:lstStyle/>
          <a:p>
            <a:r>
              <a:rPr lang="en-US" baseline="0" dirty="0" smtClean="0">
                <a:latin typeface="Times New Roman"/>
              </a:rPr>
              <a:t>Initial campaign promises to blacks, </a:t>
            </a:r>
          </a:p>
          <a:p>
            <a:r>
              <a:rPr lang="en-US" baseline="0" dirty="0" smtClean="0">
                <a:latin typeface="Times New Roman"/>
              </a:rPr>
              <a:t>little action to support protesters, stop violence or to end housing discrimination.  </a:t>
            </a:r>
          </a:p>
          <a:p>
            <a:r>
              <a:rPr lang="en-US" baseline="0" dirty="0" smtClean="0">
                <a:latin typeface="Times New Roman"/>
              </a:rPr>
              <a:t>Finally in 1962 issues an executive order ending housing discrimination in federally financed housing projects.  </a:t>
            </a:r>
          </a:p>
          <a:p>
            <a:r>
              <a:rPr lang="en-US" baseline="0" dirty="0" smtClean="0">
                <a:latin typeface="Times New Roman"/>
              </a:rPr>
              <a:t>Forced to respond to intervene where violence erupts in Mississippi and Alabama.  </a:t>
            </a:r>
          </a:p>
          <a:p>
            <a:r>
              <a:rPr lang="en-US" baseline="0" dirty="0" smtClean="0">
                <a:latin typeface="Times New Roman"/>
              </a:rPr>
              <a:t>National address called for equal rights </a:t>
            </a:r>
          </a:p>
          <a:p>
            <a:r>
              <a:rPr lang="en-US" dirty="0">
                <a:latin typeface="Times New Roman"/>
              </a:rPr>
              <a:t>T</a:t>
            </a:r>
            <a:r>
              <a:rPr lang="en-US" baseline="0" dirty="0" smtClean="0">
                <a:latin typeface="Times New Roman"/>
              </a:rPr>
              <a:t>ried to pass bill against southern resistance</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R="0" rtl="0"/>
            <a:r>
              <a:rPr lang="en-US" baseline="0" dirty="0" smtClean="0">
                <a:latin typeface="Times New Roman"/>
              </a:rPr>
              <a:t>Presidents: Johnson</a:t>
            </a:r>
          </a:p>
        </p:txBody>
      </p:sp>
      <p:sp>
        <p:nvSpPr>
          <p:cNvPr id="3" name="Text Placeholder 2"/>
          <p:cNvSpPr>
            <a:spLocks noGrp="1"/>
          </p:cNvSpPr>
          <p:nvPr>
            <p:ph type="body" idx="1"/>
          </p:nvPr>
        </p:nvSpPr>
        <p:spPr/>
        <p:txBody>
          <a:bodyPr/>
          <a:lstStyle/>
          <a:p>
            <a:r>
              <a:rPr lang="en-US" baseline="0" dirty="0" smtClean="0">
                <a:latin typeface="Times New Roman"/>
              </a:rPr>
              <a:t>Johnson: as Senate majority leader from Texas he sponsored the Civil Rights Act (1957).  As president somewhat more successful than Kennedy, Civil Rights Act of 1964 outlaws racial discrimination, authorizes greater federal enforcement, equal opportunity provision.  Voting Rights Act 1965 closes loopholes in other voting legislation and singles out the south for obstructing black voter registration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R="0" rtl="0"/>
            <a:r>
              <a:rPr lang="en-US" baseline="0" dirty="0" smtClean="0">
                <a:latin typeface="Times New Roman"/>
              </a:rPr>
              <a:t>Presidents:</a:t>
            </a:r>
            <a:r>
              <a:rPr lang="en-US" dirty="0" smtClean="0">
                <a:latin typeface="Times New Roman"/>
              </a:rPr>
              <a:t> Nixon, Ford, Carter</a:t>
            </a:r>
            <a:endParaRPr lang="en-US" baseline="0" dirty="0" smtClean="0">
              <a:latin typeface="Times New Roman"/>
            </a:endParaRPr>
          </a:p>
        </p:txBody>
      </p:sp>
      <p:sp>
        <p:nvSpPr>
          <p:cNvPr id="3" name="Text Placeholder 2"/>
          <p:cNvSpPr>
            <a:spLocks noGrp="1"/>
          </p:cNvSpPr>
          <p:nvPr>
            <p:ph type="body" idx="1"/>
          </p:nvPr>
        </p:nvSpPr>
        <p:spPr/>
        <p:txBody>
          <a:bodyPr/>
          <a:lstStyle/>
          <a:p>
            <a:r>
              <a:rPr lang="en-US" baseline="0" dirty="0" smtClean="0">
                <a:latin typeface="Times New Roman"/>
              </a:rPr>
              <a:t>General</a:t>
            </a:r>
            <a:r>
              <a:rPr lang="en-US" dirty="0" smtClean="0">
                <a:latin typeface="Times New Roman"/>
              </a:rPr>
              <a:t> </a:t>
            </a:r>
            <a:r>
              <a:rPr lang="en-US" baseline="0" dirty="0" smtClean="0">
                <a:latin typeface="Times New Roman"/>
              </a:rPr>
              <a:t>weakening of federal commitment to civil rights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baseline="0" dirty="0" smtClean="0">
                <a:latin typeface="Times New Roman"/>
              </a:rPr>
              <a:t>Specific Movements and Protests: </a:t>
            </a:r>
            <a:r>
              <a:rPr lang="en-US" i="1" baseline="0" dirty="0" smtClean="0">
                <a:latin typeface="Times New Roman"/>
              </a:rPr>
              <a:t>School integration </a:t>
            </a:r>
            <a:endParaRPr lang="en-US" b="1" i="1" baseline="0" dirty="0" smtClean="0">
              <a:latin typeface="Times New Roman"/>
            </a:endParaRPr>
          </a:p>
        </p:txBody>
      </p:sp>
      <p:sp>
        <p:nvSpPr>
          <p:cNvPr id="3" name="Text Placeholder 2"/>
          <p:cNvSpPr>
            <a:spLocks noGrp="1"/>
          </p:cNvSpPr>
          <p:nvPr>
            <p:ph type="body" idx="1"/>
          </p:nvPr>
        </p:nvSpPr>
        <p:spPr/>
        <p:txBody>
          <a:bodyPr/>
          <a:lstStyle/>
          <a:p>
            <a:r>
              <a:rPr lang="en-US" baseline="0" dirty="0" smtClean="0">
                <a:latin typeface="Times New Roman"/>
              </a:rPr>
              <a:t>1950’s, challenge </a:t>
            </a:r>
            <a:r>
              <a:rPr lang="en-US" baseline="0" dirty="0" err="1" smtClean="0">
                <a:latin typeface="Times New Roman"/>
              </a:rPr>
              <a:t>Plessy</a:t>
            </a:r>
            <a:r>
              <a:rPr lang="en-US" baseline="0" dirty="0" smtClean="0">
                <a:latin typeface="Times New Roman"/>
              </a:rPr>
              <a:t> </a:t>
            </a:r>
            <a:r>
              <a:rPr lang="en-US" baseline="0" dirty="0" err="1" smtClean="0">
                <a:latin typeface="Times New Roman"/>
              </a:rPr>
              <a:t>v</a:t>
            </a:r>
            <a:r>
              <a:rPr lang="en-US" baseline="0" dirty="0" smtClean="0">
                <a:latin typeface="Times New Roman"/>
              </a:rPr>
              <a:t> Ferguson with Brown </a:t>
            </a:r>
            <a:r>
              <a:rPr lang="en-US" baseline="0" dirty="0" err="1" smtClean="0">
                <a:latin typeface="Times New Roman"/>
              </a:rPr>
              <a:t>v</a:t>
            </a:r>
            <a:r>
              <a:rPr lang="en-US" baseline="0" dirty="0" smtClean="0">
                <a:latin typeface="Times New Roman"/>
              </a:rPr>
              <a:t> Board of Education (Topeka, KN) </a:t>
            </a:r>
          </a:p>
          <a:p>
            <a:r>
              <a:rPr lang="en-US" dirty="0" smtClean="0">
                <a:latin typeface="Times New Roman"/>
              </a:rPr>
              <a:t>May 17, 1954 (60 Years next month)</a:t>
            </a:r>
            <a:endParaRPr lang="en-US" baseline="0" dirty="0" smtClean="0">
              <a:latin typeface="Times New Roman"/>
            </a:endParaRPr>
          </a:p>
          <a:p>
            <a:r>
              <a:rPr lang="en-US" baseline="0" dirty="0" smtClean="0">
                <a:latin typeface="Times New Roman"/>
              </a:rPr>
              <a:t>Ruling includes a recognition that separate facilities for blacks were inherently unequal and concludes that the “separate but equal” doctrine has no place in education</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baseline="0" dirty="0" smtClean="0">
                <a:latin typeface="Times New Roman"/>
              </a:rPr>
              <a:t>Specific Movements and Protests: </a:t>
            </a:r>
            <a:r>
              <a:rPr lang="en-US" i="1" baseline="0" dirty="0" smtClean="0">
                <a:latin typeface="Times New Roman"/>
              </a:rPr>
              <a:t>School integration </a:t>
            </a:r>
            <a:endParaRPr lang="en-US" baseline="0" dirty="0" smtClean="0">
              <a:latin typeface="Times New Roman"/>
            </a:endParaRPr>
          </a:p>
        </p:txBody>
      </p:sp>
      <p:sp>
        <p:nvSpPr>
          <p:cNvPr id="3" name="Text Placeholder 2"/>
          <p:cNvSpPr>
            <a:spLocks noGrp="1"/>
          </p:cNvSpPr>
          <p:nvPr>
            <p:ph type="body" idx="1"/>
          </p:nvPr>
        </p:nvSpPr>
        <p:spPr/>
        <p:txBody>
          <a:bodyPr/>
          <a:lstStyle/>
          <a:p>
            <a:r>
              <a:rPr lang="en-US" baseline="0" dirty="0" smtClean="0">
                <a:latin typeface="Times New Roman"/>
              </a:rPr>
              <a:t>Eisenhower moves to </a:t>
            </a:r>
            <a:r>
              <a:rPr lang="en-US" baseline="0" dirty="0" smtClean="0">
                <a:latin typeface="Times New Roman"/>
              </a:rPr>
              <a:t>desegregate </a:t>
            </a:r>
            <a:r>
              <a:rPr lang="en-US" baseline="0" dirty="0" smtClean="0">
                <a:latin typeface="Times New Roman"/>
              </a:rPr>
              <a:t>schools in South, </a:t>
            </a:r>
            <a:r>
              <a:rPr lang="en-US" baseline="0" dirty="0" smtClean="0">
                <a:latin typeface="Times New Roman"/>
              </a:rPr>
              <a:t>resistance </a:t>
            </a:r>
            <a:r>
              <a:rPr lang="en-US" baseline="0" dirty="0" smtClean="0">
                <a:latin typeface="Times New Roman"/>
              </a:rPr>
              <a:t>(Little Rock) brings federal troops to keep peace and enforce desegregation</a:t>
            </a:r>
          </a:p>
          <a:p>
            <a:r>
              <a:rPr lang="en-US" baseline="0" dirty="0" smtClean="0">
                <a:latin typeface="Times New Roman"/>
              </a:rPr>
              <a:t>1962-James Meredith applies and is accepted to the all white University of Mississippi but denied on racial grounds, Supreme Court upholds his admission, governor blocks his entrance, riots!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Restaurants</a:t>
            </a:r>
            <a:r>
              <a:rPr lang="en-US" dirty="0" smtClean="0"/>
              <a:t> </a:t>
            </a:r>
            <a:endParaRPr lang="en-US" baseline="0" dirty="0" smtClean="0">
              <a:latin typeface="Times New Roman"/>
            </a:endParaRPr>
          </a:p>
        </p:txBody>
      </p:sp>
      <p:sp>
        <p:nvSpPr>
          <p:cNvPr id="3" name="Text Placeholder 2"/>
          <p:cNvSpPr>
            <a:spLocks noGrp="1"/>
          </p:cNvSpPr>
          <p:nvPr>
            <p:ph type="body" idx="1"/>
          </p:nvPr>
        </p:nvSpPr>
        <p:spPr/>
        <p:txBody>
          <a:bodyPr/>
          <a:lstStyle/>
          <a:p>
            <a:r>
              <a:rPr lang="en-US" dirty="0"/>
              <a:t>1960 students in Greensboro, NC sit down/in at the lunch counter at the Woolworth’s</a:t>
            </a:r>
            <a:r>
              <a:rPr lang="en-US" dirty="0" smtClean="0"/>
              <a:t>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dirty="0" smtClean="0">
                <a:latin typeface="Times New Roman"/>
              </a:rPr>
              <a:t>Public Transportation</a:t>
            </a:r>
          </a:p>
        </p:txBody>
      </p:sp>
      <p:sp>
        <p:nvSpPr>
          <p:cNvPr id="3" name="Text Placeholder 2"/>
          <p:cNvSpPr>
            <a:spLocks noGrp="1"/>
          </p:cNvSpPr>
          <p:nvPr>
            <p:ph type="body" idx="1"/>
          </p:nvPr>
        </p:nvSpPr>
        <p:spPr/>
        <p:txBody>
          <a:bodyPr/>
          <a:lstStyle/>
          <a:p>
            <a:r>
              <a:rPr lang="en-US" dirty="0"/>
              <a:t>Rosa Parks in Montgomery Bus Boycott 1955, successful by 1957, Freedom Riders (1961)</a:t>
            </a:r>
            <a:r>
              <a:rPr lang="en-US" dirty="0" smtClean="0"/>
              <a:t>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dirty="0" smtClean="0">
                <a:latin typeface="Times New Roman"/>
              </a:rPr>
              <a:t>Voting</a:t>
            </a:r>
            <a:r>
              <a:rPr lang="en-US" dirty="0" smtClean="0">
                <a:latin typeface="Times New Roman"/>
              </a:rPr>
              <a:t> Rights</a:t>
            </a:r>
            <a:endParaRPr lang="en-US" baseline="0" dirty="0" smtClean="0">
              <a:latin typeface="Times New Roman"/>
            </a:endParaRPr>
          </a:p>
        </p:txBody>
      </p:sp>
      <p:sp>
        <p:nvSpPr>
          <p:cNvPr id="3" name="Text Placeholder 2"/>
          <p:cNvSpPr>
            <a:spLocks noGrp="1"/>
          </p:cNvSpPr>
          <p:nvPr>
            <p:ph type="body" idx="1"/>
          </p:nvPr>
        </p:nvSpPr>
        <p:spPr/>
        <p:txBody>
          <a:bodyPr/>
          <a:lstStyle/>
          <a:p>
            <a:r>
              <a:rPr lang="en-US" dirty="0"/>
              <a:t>Freedom Summer (1964) works to register black voters sponsored by SNCC and other civil rights organizations; violence in form of murder, beatings, arrests, church bombings, 1965 Voting Rights Act</a:t>
            </a:r>
            <a:r>
              <a:rPr lang="en-US" dirty="0" smtClean="0"/>
              <a:t>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dirty="0" smtClean="0">
                <a:latin typeface="Times New Roman"/>
              </a:rPr>
              <a:t>March on</a:t>
            </a:r>
            <a:r>
              <a:rPr lang="en-US" dirty="0" smtClean="0">
                <a:latin typeface="Times New Roman"/>
              </a:rPr>
              <a:t> Washington (1963)</a:t>
            </a:r>
            <a:endParaRPr lang="en-US" baseline="0" dirty="0" smtClean="0">
              <a:latin typeface="Times New Roman"/>
            </a:endParaRPr>
          </a:p>
        </p:txBody>
      </p:sp>
      <p:sp>
        <p:nvSpPr>
          <p:cNvPr id="3" name="Text Placeholder 2"/>
          <p:cNvSpPr>
            <a:spLocks noGrp="1"/>
          </p:cNvSpPr>
          <p:nvPr>
            <p:ph type="body" idx="1"/>
          </p:nvPr>
        </p:nvSpPr>
        <p:spPr/>
        <p:txBody>
          <a:bodyPr/>
          <a:lstStyle/>
          <a:p>
            <a:r>
              <a:rPr lang="en-US" dirty="0"/>
              <a:t>Black leaders organize march to pressure passage of new civil rights bill, celebrities, “I have a dream” speech, 200,000 marchers…but Kennedy’s bill stuck by Southern resistance</a:t>
            </a:r>
            <a:r>
              <a:rPr lang="en-US" dirty="0" smtClean="0"/>
              <a:t> </a:t>
            </a:r>
            <a:r>
              <a:rPr lang="en-US" dirty="0" smtClean="0"/>
              <a:t>– Which party?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R="0" rtl="0"/>
            <a:r>
              <a:rPr lang="en-US" baseline="0" dirty="0" smtClean="0">
                <a:latin typeface="Helvetica"/>
              </a:rPr>
              <a:t>Areas of Focus</a:t>
            </a:r>
          </a:p>
        </p:txBody>
      </p:sp>
      <p:sp>
        <p:nvSpPr>
          <p:cNvPr id="3" name="Text Placeholder 2"/>
          <p:cNvSpPr>
            <a:spLocks noGrp="1"/>
          </p:cNvSpPr>
          <p:nvPr>
            <p:ph type="body" idx="1"/>
          </p:nvPr>
        </p:nvSpPr>
        <p:spPr/>
        <p:txBody>
          <a:bodyPr/>
          <a:lstStyle/>
          <a:p>
            <a:r>
              <a:rPr lang="en-US" baseline="0" dirty="0" smtClean="0">
                <a:latin typeface="Helvetica"/>
              </a:rPr>
              <a:t>Native Americans and civil rights: Latin America, the United States and Canada</a:t>
            </a:r>
          </a:p>
          <a:p>
            <a:r>
              <a:rPr lang="en-US" baseline="0" dirty="0" smtClean="0">
                <a:latin typeface="Helvetica"/>
              </a:rPr>
              <a:t>African Americans and the Civil Rights Movement: origins, tactics, and organizations; the US Supreme Court and legal challenges to segregation in education; ending of segregation in the South (1955-1965)</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dirty="0" smtClean="0">
                <a:latin typeface="Times New Roman"/>
              </a:rPr>
              <a:t>Black</a:t>
            </a:r>
            <a:r>
              <a:rPr lang="en-US" dirty="0" smtClean="0">
                <a:latin typeface="Times New Roman"/>
              </a:rPr>
              <a:t> Power</a:t>
            </a:r>
            <a:endParaRPr lang="en-US" baseline="0" dirty="0" smtClean="0">
              <a:latin typeface="Times New Roman"/>
            </a:endParaRPr>
          </a:p>
        </p:txBody>
      </p:sp>
      <p:sp>
        <p:nvSpPr>
          <p:cNvPr id="3" name="Text Placeholder 2"/>
          <p:cNvSpPr>
            <a:spLocks noGrp="1"/>
          </p:cNvSpPr>
          <p:nvPr>
            <p:ph type="body" idx="1"/>
          </p:nvPr>
        </p:nvSpPr>
        <p:spPr/>
        <p:txBody>
          <a:bodyPr/>
          <a:lstStyle/>
          <a:p>
            <a:r>
              <a:rPr lang="en-US" dirty="0" smtClean="0"/>
              <a:t>Phrase credited to </a:t>
            </a:r>
            <a:r>
              <a:rPr lang="en-US" dirty="0" err="1" smtClean="0"/>
              <a:t>Stokely</a:t>
            </a:r>
            <a:r>
              <a:rPr lang="en-US" dirty="0" smtClean="0"/>
              <a:t> Carmichael. Younger </a:t>
            </a:r>
            <a:r>
              <a:rPr lang="en-US" dirty="0"/>
              <a:t>members of civil rights organizations begin to challenge the leadership and tactics of King’s non-violent approach.  Much is in response to continued discrimination even after the progress made on voting rights (1965) and other legislation (Civil Rights Act 1964).  African Americans still have limited housing, job opportunities, fear and discrimination.  Black Panthers</a:t>
            </a:r>
            <a:r>
              <a:rPr lang="en-US" dirty="0" smtClean="0"/>
              <a:t>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dirty="0" smtClean="0">
                <a:latin typeface="Times New Roman"/>
              </a:rPr>
              <a:t>Conflicts</a:t>
            </a:r>
          </a:p>
        </p:txBody>
      </p:sp>
      <p:sp>
        <p:nvSpPr>
          <p:cNvPr id="3" name="Text Placeholder 2"/>
          <p:cNvSpPr>
            <a:spLocks noGrp="1"/>
          </p:cNvSpPr>
          <p:nvPr>
            <p:ph type="body" idx="1"/>
          </p:nvPr>
        </p:nvSpPr>
        <p:spPr/>
        <p:txBody>
          <a:bodyPr/>
          <a:lstStyle/>
          <a:p>
            <a:r>
              <a:rPr lang="en-US" dirty="0"/>
              <a:t>Non-violent protesters in the 1950’s  and early 1960’s, but many local responses to protesters violent-Anniston and Birmingham Alabama during freedom rides, fire hoses, police beatings, etc ALL ON TV</a:t>
            </a:r>
            <a:r>
              <a:rPr lang="en-US" dirty="0" smtClean="0"/>
              <a:t>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R="0" rtl="0"/>
            <a:r>
              <a:rPr lang="en-US" baseline="0" dirty="0" smtClean="0">
                <a:latin typeface="Times New Roman"/>
              </a:rPr>
              <a:t>Leaders:</a:t>
            </a:r>
            <a:r>
              <a:rPr lang="en-US" dirty="0" smtClean="0">
                <a:latin typeface="Times New Roman"/>
              </a:rPr>
              <a:t> MLK</a:t>
            </a:r>
            <a:endParaRPr lang="en-US" baseline="0" dirty="0" smtClean="0">
              <a:latin typeface="Times New Roman"/>
            </a:endParaRPr>
          </a:p>
        </p:txBody>
      </p:sp>
      <p:sp>
        <p:nvSpPr>
          <p:cNvPr id="3" name="Text Placeholder 2"/>
          <p:cNvSpPr>
            <a:spLocks noGrp="1"/>
          </p:cNvSpPr>
          <p:nvPr>
            <p:ph type="body" idx="1"/>
          </p:nvPr>
        </p:nvSpPr>
        <p:spPr/>
        <p:txBody>
          <a:bodyPr/>
          <a:lstStyle/>
          <a:p>
            <a:r>
              <a:rPr lang="en-US" dirty="0"/>
              <a:t>Martin Luther King Jr.-minister for Baptist Church, becomes spokesperson of Montgomery bus Boycott, forms Southern Christian Leadership committee (SCLC</a:t>
            </a:r>
            <a:r>
              <a:rPr lang="en-US" dirty="0" smtClean="0"/>
              <a:t>)</a:t>
            </a:r>
          </a:p>
          <a:p>
            <a:r>
              <a:rPr lang="en-US" dirty="0" smtClean="0"/>
              <a:t>Advocate of non-violent protest</a:t>
            </a:r>
          </a:p>
          <a:p>
            <a:r>
              <a:rPr lang="en-US" dirty="0" smtClean="0"/>
              <a:t>“Letter from Birmingham Jail”</a:t>
            </a:r>
          </a:p>
          <a:p>
            <a:r>
              <a:rPr lang="en-US" dirty="0" smtClean="0"/>
              <a:t>“I Have a Dream”</a:t>
            </a:r>
          </a:p>
          <a:p>
            <a:r>
              <a:rPr lang="en-US" dirty="0" smtClean="0"/>
              <a:t>Assassinated in 1868</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dirty="0" smtClean="0">
                <a:latin typeface="Times New Roman"/>
              </a:rPr>
              <a:t>Leaders: Malcolm X</a:t>
            </a:r>
          </a:p>
        </p:txBody>
      </p:sp>
      <p:sp>
        <p:nvSpPr>
          <p:cNvPr id="3" name="Text Placeholder 2"/>
          <p:cNvSpPr>
            <a:spLocks noGrp="1"/>
          </p:cNvSpPr>
          <p:nvPr>
            <p:ph type="body" idx="1"/>
          </p:nvPr>
        </p:nvSpPr>
        <p:spPr/>
        <p:txBody>
          <a:bodyPr/>
          <a:lstStyle/>
          <a:p>
            <a:r>
              <a:rPr lang="en-US" dirty="0"/>
              <a:t>Malcolm X: Dynamic spokesman of poor northern blacks, expressed </a:t>
            </a:r>
            <a:r>
              <a:rPr lang="en-US" dirty="0" smtClean="0"/>
              <a:t>frustration </a:t>
            </a:r>
            <a:r>
              <a:rPr lang="en-US" dirty="0"/>
              <a:t>with pace and tactics of mainstream civil rights movement, supporting separatism, black nationalism, appealed to blacks to fight racism and discrimination “by any means necessary.”  Assassinated in 1965.</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Leaders: </a:t>
            </a:r>
            <a:r>
              <a:rPr lang="en-US" dirty="0" err="1" smtClean="0"/>
              <a:t>Stokely</a:t>
            </a:r>
            <a:r>
              <a:rPr lang="en-US" dirty="0" smtClean="0"/>
              <a:t> </a:t>
            </a:r>
            <a:r>
              <a:rPr lang="en-US" dirty="0" err="1" smtClean="0"/>
              <a:t>Charmichael</a:t>
            </a:r>
            <a:endParaRPr lang="en-US" dirty="0"/>
          </a:p>
        </p:txBody>
      </p:sp>
      <p:sp>
        <p:nvSpPr>
          <p:cNvPr id="3" name="Text Placeholder 2"/>
          <p:cNvSpPr>
            <a:spLocks noGrp="1"/>
          </p:cNvSpPr>
          <p:nvPr>
            <p:ph type="body" idx="1"/>
          </p:nvPr>
        </p:nvSpPr>
        <p:spPr/>
        <p:txBody>
          <a:bodyPr/>
          <a:lstStyle/>
          <a:p>
            <a:r>
              <a:rPr lang="en-US" dirty="0"/>
              <a:t>Elected head of SNCC reflects growing radicalism of group in mid 1960’s, frustrated with civil disobedience, urged field-workers to carry weapons for self-defense.  Black Power- broad based campaign to actively, forcefully seek independent black institutions</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Legislation and Supreme Court Decisions (Government Action)</a:t>
            </a:r>
            <a:br>
              <a:rPr lang="en-US" dirty="0" smtClean="0"/>
            </a:br>
            <a:endParaRPr lang="en-US" dirty="0"/>
          </a:p>
        </p:txBody>
      </p:sp>
      <p:sp>
        <p:nvSpPr>
          <p:cNvPr id="3" name="Text Placeholder 2"/>
          <p:cNvSpPr>
            <a:spLocks noGrp="1"/>
          </p:cNvSpPr>
          <p:nvPr>
            <p:ph type="body" idx="1"/>
          </p:nvPr>
        </p:nvSpPr>
        <p:spPr/>
        <p:txBody>
          <a:bodyPr>
            <a:normAutofit fontScale="92500"/>
          </a:bodyPr>
          <a:lstStyle/>
          <a:p>
            <a:r>
              <a:rPr lang="en-US" dirty="0" err="1" smtClean="0"/>
              <a:t>Plessy</a:t>
            </a:r>
            <a:r>
              <a:rPr lang="en-US" dirty="0" smtClean="0"/>
              <a:t> </a:t>
            </a:r>
            <a:r>
              <a:rPr lang="en-US" dirty="0" err="1" smtClean="0"/>
              <a:t>v</a:t>
            </a:r>
            <a:r>
              <a:rPr lang="en-US" dirty="0" smtClean="0"/>
              <a:t>. Ferguson (1896)-Declares that “separate but equal” facilities are Constitutional</a:t>
            </a:r>
          </a:p>
          <a:p>
            <a:r>
              <a:rPr lang="en-US" dirty="0" smtClean="0"/>
              <a:t>Brown </a:t>
            </a:r>
            <a:r>
              <a:rPr lang="en-US" dirty="0" err="1" smtClean="0"/>
              <a:t>vs</a:t>
            </a:r>
            <a:r>
              <a:rPr lang="en-US" dirty="0" smtClean="0"/>
              <a:t> Board of </a:t>
            </a:r>
            <a:r>
              <a:rPr lang="en-US" dirty="0" smtClean="0"/>
              <a:t>Education (</a:t>
            </a:r>
            <a:r>
              <a:rPr lang="en-US" dirty="0" smtClean="0"/>
              <a:t>Of Topeka, Kansas)- 1954- Overturns </a:t>
            </a:r>
            <a:r>
              <a:rPr lang="en-US" dirty="0" err="1" smtClean="0"/>
              <a:t>Plessy</a:t>
            </a:r>
            <a:r>
              <a:rPr lang="en-US" dirty="0" smtClean="0"/>
              <a:t> v. Ferguson and leads to desegregation of public schools</a:t>
            </a:r>
          </a:p>
          <a:p>
            <a:r>
              <a:rPr lang="en-US" dirty="0" smtClean="0"/>
              <a:t>Civil Rights Act of 1964- The most sweeping civil rights legislation since Reconstruction, the Civil Rights Act prohibits discrimination of all kinds based on race, color, religion, or national origin. The law also provides the federal government with the powers to enforce desegregation</a:t>
            </a:r>
          </a:p>
          <a:p>
            <a:endParaRPr lang="en-US"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Legislation and Supreme Court Decisions (Government </a:t>
            </a:r>
            <a:r>
              <a:rPr lang="en-US" dirty="0" smtClean="0"/>
              <a:t>Action)</a:t>
            </a:r>
            <a:endParaRPr lang="en-US" dirty="0"/>
          </a:p>
        </p:txBody>
      </p:sp>
      <p:sp>
        <p:nvSpPr>
          <p:cNvPr id="3" name="Text Placeholder 2"/>
          <p:cNvSpPr>
            <a:spLocks noGrp="1"/>
          </p:cNvSpPr>
          <p:nvPr>
            <p:ph type="body" idx="1"/>
          </p:nvPr>
        </p:nvSpPr>
        <p:spPr/>
        <p:txBody>
          <a:bodyPr>
            <a:normAutofit fontScale="92500" lnSpcReduction="20000"/>
          </a:bodyPr>
          <a:lstStyle/>
          <a:p>
            <a:r>
              <a:rPr lang="en-US" dirty="0" smtClean="0"/>
              <a:t>Civil Rights Act of 1968- provided for equal housing opportunities regardless of race, creed, or national origin and made it a federal crime to “by force or by threat of force, injure, intimidate, or interfere with anyone … by reason of their race, color, religion, or national origin.</a:t>
            </a:r>
          </a:p>
          <a:p>
            <a:r>
              <a:rPr lang="en-US" dirty="0" smtClean="0"/>
              <a:t>Voting Rights Act of 1965- Signed into law by Lyndon Johnson and prohibits discrimination in voting. Has been amended 5 times to expand its’ protections. Literacy tests, poll taxes, and other such requirements that were used to restrict black voting are made illegal. Sections 4 and 5 weakened by Supreme Court in June 2013.</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Legislation and Supreme Court Decisions (Government </a:t>
            </a:r>
            <a:r>
              <a:rPr lang="en-US" dirty="0" smtClean="0"/>
              <a:t>Action)</a:t>
            </a:r>
            <a:endParaRPr lang="en-US" dirty="0"/>
          </a:p>
        </p:txBody>
      </p:sp>
      <p:sp>
        <p:nvSpPr>
          <p:cNvPr id="3" name="Text Placeholder 2"/>
          <p:cNvSpPr>
            <a:spLocks noGrp="1"/>
          </p:cNvSpPr>
          <p:nvPr>
            <p:ph type="body" idx="1"/>
          </p:nvPr>
        </p:nvSpPr>
        <p:spPr/>
        <p:txBody>
          <a:bodyPr/>
          <a:lstStyle/>
          <a:p>
            <a:r>
              <a:rPr lang="en-US" dirty="0" smtClean="0"/>
              <a:t>Executive Order 11246: (1965, Johnson) enforces affirmative action for the first time. It requires government contractors to "take affirmative action" toward prospective minority employees in all aspects of hiring and employment.</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Organizations</a:t>
            </a:r>
            <a:endParaRPr lang="en-US" dirty="0"/>
          </a:p>
        </p:txBody>
      </p:sp>
      <p:sp>
        <p:nvSpPr>
          <p:cNvPr id="3" name="Text Placeholder 2"/>
          <p:cNvSpPr>
            <a:spLocks noGrp="1"/>
          </p:cNvSpPr>
          <p:nvPr>
            <p:ph type="body" idx="1"/>
          </p:nvPr>
        </p:nvSpPr>
        <p:spPr/>
        <p:txBody>
          <a:bodyPr>
            <a:normAutofit/>
          </a:bodyPr>
          <a:lstStyle/>
          <a:p>
            <a:r>
              <a:rPr lang="en-US" b="1" dirty="0"/>
              <a:t>SNCC-student non-violent coordinating committee</a:t>
            </a:r>
            <a:endParaRPr lang="en-US" dirty="0"/>
          </a:p>
          <a:p>
            <a:r>
              <a:rPr lang="en-US" b="1" dirty="0"/>
              <a:t>CORE-Congress of Racial Equality</a:t>
            </a:r>
            <a:endParaRPr lang="en-US" dirty="0"/>
          </a:p>
          <a:p>
            <a:r>
              <a:rPr lang="en-US" b="1" dirty="0"/>
              <a:t>NAACP-National Association for the Advancement of Colored People</a:t>
            </a:r>
            <a:endParaRPr lang="en-US" dirty="0"/>
          </a:p>
          <a:p>
            <a:r>
              <a:rPr lang="en-US" b="1" dirty="0"/>
              <a:t>SCLC-Southern Christian Leadership </a:t>
            </a:r>
            <a:r>
              <a:rPr lang="en-US" b="1" dirty="0" smtClean="0"/>
              <a:t>Conference (MLK)</a:t>
            </a:r>
            <a:endParaRPr lang="en-US" dirty="0" smtClean="0"/>
          </a:p>
          <a:p>
            <a:r>
              <a:rPr lang="en-US" b="1" dirty="0"/>
              <a:t>Black Panthers-</a:t>
            </a:r>
            <a:r>
              <a:rPr lang="en-US" dirty="0"/>
              <a:t>vowed to eradicate racial discrimination and capitalism</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Women’s Rights</a:t>
            </a:r>
            <a:endParaRPr lang="en-US" dirty="0"/>
          </a:p>
        </p:txBody>
      </p:sp>
      <p:sp>
        <p:nvSpPr>
          <p:cNvPr id="3" name="Text Placeholder 2"/>
          <p:cNvSpPr>
            <a:spLocks noGrp="1"/>
          </p:cNvSpPr>
          <p:nvPr>
            <p:ph type="body" idx="1"/>
          </p:nvPr>
        </p:nvSpPr>
        <p:spPr/>
        <p:txBody>
          <a:bodyPr/>
          <a:lstStyle/>
          <a:p>
            <a:r>
              <a:rPr lang="en-US" dirty="0"/>
              <a:t>Broad social change in the </a:t>
            </a:r>
            <a:r>
              <a:rPr lang="en-US" dirty="0" smtClean="0"/>
              <a:t>1950s </a:t>
            </a:r>
            <a:r>
              <a:rPr lang="en-US" dirty="0"/>
              <a:t>and </a:t>
            </a:r>
            <a:r>
              <a:rPr lang="en-US" dirty="0" smtClean="0"/>
              <a:t>1960s</a:t>
            </a:r>
            <a:endParaRPr lang="en-US" dirty="0" smtClean="0"/>
          </a:p>
          <a:p>
            <a:endParaRPr lang="en-US" dirty="0" smtClean="0"/>
          </a:p>
          <a:p>
            <a:r>
              <a:rPr lang="en-US" dirty="0"/>
              <a:t>Married women enter work force </a:t>
            </a:r>
            <a:endParaRPr lang="en-US" dirty="0" smtClean="0"/>
          </a:p>
          <a:p>
            <a:endParaRPr lang="en-US" dirty="0" smtClean="0"/>
          </a:p>
          <a:p>
            <a:r>
              <a:rPr lang="en-US" dirty="0"/>
              <a:t>More women attending college</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R="0" rtl="0"/>
            <a:r>
              <a:rPr lang="en-US" baseline="0" dirty="0" smtClean="0">
                <a:latin typeface="Helvetica"/>
              </a:rPr>
              <a:t>Areas of Focus</a:t>
            </a:r>
          </a:p>
        </p:txBody>
      </p:sp>
      <p:sp>
        <p:nvSpPr>
          <p:cNvPr id="3" name="Text Placeholder 2"/>
          <p:cNvSpPr>
            <a:spLocks noGrp="1"/>
          </p:cNvSpPr>
          <p:nvPr>
            <p:ph type="body" idx="1"/>
          </p:nvPr>
        </p:nvSpPr>
        <p:spPr/>
        <p:txBody>
          <a:bodyPr/>
          <a:lstStyle/>
          <a:p>
            <a:r>
              <a:rPr lang="en-US" baseline="0" dirty="0" smtClean="0">
                <a:latin typeface="Helvetica"/>
              </a:rPr>
              <a:t>Role of Dr. Martin Luther King in the Civil Rights Movement; rise of the radical African American activism (1965-1968): Black Panthers; Black Muslims; Black Power and Malcolm X</a:t>
            </a:r>
          </a:p>
          <a:p>
            <a:r>
              <a:rPr lang="en-US" baseline="0" dirty="0" smtClean="0">
                <a:latin typeface="Helvetica"/>
              </a:rPr>
              <a:t>Role of governments in civil rights movements in the Americas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Women’s Rights</a:t>
            </a:r>
            <a:endParaRPr lang="en-US" dirty="0"/>
          </a:p>
        </p:txBody>
      </p:sp>
      <p:sp>
        <p:nvSpPr>
          <p:cNvPr id="3" name="Text Placeholder 2"/>
          <p:cNvSpPr>
            <a:spLocks noGrp="1"/>
          </p:cNvSpPr>
          <p:nvPr>
            <p:ph type="body" idx="1"/>
          </p:nvPr>
        </p:nvSpPr>
        <p:spPr/>
        <p:txBody>
          <a:bodyPr/>
          <a:lstStyle/>
          <a:p>
            <a:r>
              <a:rPr lang="en-US" dirty="0" smtClean="0"/>
              <a:t>1961-President John Kennedy establishes the President's Commission on the Status of Women and appoints Eleanor Roosevelt as chairwoman. The report issued by the Commission in 1963 documents substantial discrimination against women in the workplace and makes specific recommendations for improvement, including fair hiring practices, paid maternity leave, and affordable child care.</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Women’s Rights</a:t>
            </a:r>
            <a:endParaRPr lang="en-US" dirty="0"/>
          </a:p>
        </p:txBody>
      </p:sp>
      <p:sp>
        <p:nvSpPr>
          <p:cNvPr id="3" name="Text Placeholder 2"/>
          <p:cNvSpPr>
            <a:spLocks noGrp="1"/>
          </p:cNvSpPr>
          <p:nvPr>
            <p:ph type="body" idx="1"/>
          </p:nvPr>
        </p:nvSpPr>
        <p:spPr/>
        <p:txBody>
          <a:bodyPr>
            <a:normAutofit fontScale="92500" lnSpcReduction="20000"/>
          </a:bodyPr>
          <a:lstStyle/>
          <a:p>
            <a:r>
              <a:rPr lang="en-US" dirty="0" smtClean="0"/>
              <a:t>1963-Betty Friedan publishes her highly influential book </a:t>
            </a:r>
            <a:r>
              <a:rPr lang="en-US" i="1" dirty="0" smtClean="0"/>
              <a:t>The Feminine Mystique</a:t>
            </a:r>
            <a:r>
              <a:rPr lang="en-US" dirty="0" smtClean="0"/>
              <a:t>, which describes the dissatisfaction felt by middle-class American housewives with the narrow role imposed on them by society. The book becomes a best-seller and galvanizes the modern women's rights movement.</a:t>
            </a:r>
          </a:p>
          <a:p>
            <a:r>
              <a:rPr lang="en-US" dirty="0" smtClean="0"/>
              <a:t>1966-Betty Friedan establishes National Organization for Women (NOW), the largest women's rights group in the U.S., NOW seeks to end sexual discrimination, especially in the workplace, by means of legislative lobbying, litigation, and public demonstrations.</a:t>
            </a:r>
          </a:p>
          <a:p>
            <a:endParaRPr lang="en-US"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Women’s Rights: Legislation</a:t>
            </a:r>
            <a:endParaRPr lang="en-US" dirty="0"/>
          </a:p>
        </p:txBody>
      </p:sp>
      <p:sp>
        <p:nvSpPr>
          <p:cNvPr id="3" name="Text Placeholder 2"/>
          <p:cNvSpPr>
            <a:spLocks noGrp="1"/>
          </p:cNvSpPr>
          <p:nvPr>
            <p:ph type="body" idx="1"/>
          </p:nvPr>
        </p:nvSpPr>
        <p:spPr/>
        <p:txBody>
          <a:bodyPr>
            <a:normAutofit lnSpcReduction="10000"/>
          </a:bodyPr>
          <a:lstStyle/>
          <a:p>
            <a:r>
              <a:rPr lang="en-US" dirty="0"/>
              <a:t>Civil Rights Act of 1964 limits discrimination on basis of gender</a:t>
            </a:r>
            <a:endParaRPr lang="en-US" dirty="0" smtClean="0"/>
          </a:p>
          <a:p>
            <a:r>
              <a:rPr lang="en-US" dirty="0"/>
              <a:t>1972-Title 9 of Education Amendments barred gender bias in education and intercollegiate sports funding</a:t>
            </a:r>
            <a:endParaRPr lang="en-US" dirty="0" smtClean="0"/>
          </a:p>
          <a:p>
            <a:r>
              <a:rPr lang="en-US" dirty="0"/>
              <a:t>Equal Rights Amendment (ERA)-“Equality of rights under the law shall not be denied or abridged by the </a:t>
            </a:r>
            <a:r>
              <a:rPr lang="en-US" dirty="0" smtClean="0"/>
              <a:t>United </a:t>
            </a:r>
            <a:r>
              <a:rPr lang="en-US" dirty="0"/>
              <a:t>States or by any state on account of sex” passed and working toward ratification (needed 38 states to ratify it-only got 35)</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Native American Civil Rights</a:t>
            </a:r>
            <a:endParaRPr lang="en-US" dirty="0"/>
          </a:p>
        </p:txBody>
      </p:sp>
      <p:sp>
        <p:nvSpPr>
          <p:cNvPr id="3" name="Text Placeholder 2"/>
          <p:cNvSpPr>
            <a:spLocks noGrp="1"/>
          </p:cNvSpPr>
          <p:nvPr>
            <p:ph type="body" idx="1"/>
          </p:nvPr>
        </p:nvSpPr>
        <p:spPr/>
        <p:txBody>
          <a:bodyPr>
            <a:normAutofit fontScale="92500" lnSpcReduction="10000"/>
          </a:bodyPr>
          <a:lstStyle/>
          <a:p>
            <a:r>
              <a:rPr lang="en-US" b="1" dirty="0" smtClean="0"/>
              <a:t>1965-1973</a:t>
            </a:r>
            <a:r>
              <a:rPr lang="en-US" dirty="0" smtClean="0"/>
              <a:t> Vietnam War - At least 43,000 American Indians fought in the Vietnam War </a:t>
            </a:r>
          </a:p>
          <a:p>
            <a:r>
              <a:rPr lang="en-US" b="1" dirty="0" smtClean="0"/>
              <a:t>1968</a:t>
            </a:r>
            <a:r>
              <a:rPr lang="en-US" dirty="0" smtClean="0"/>
              <a:t>-Indian Civil Rights Act (ICRA) - This Congressional Act revised Public Law 280 by requiring states to obtain tribal consent prior to extend any legal jurisdiction over an Indian reservation. It also gave most protections of the Bill of Rights and the Fourteenth Amendment to tribal members in dealings with their tribal governments. ICRA also amended the Major Crimes Act to include assault resulting in serious bodily harm.</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Native American Civil Rights</a:t>
            </a:r>
            <a:endParaRPr lang="en-US" dirty="0"/>
          </a:p>
        </p:txBody>
      </p:sp>
      <p:sp>
        <p:nvSpPr>
          <p:cNvPr id="3" name="Text Placeholder 2"/>
          <p:cNvSpPr>
            <a:spLocks noGrp="1"/>
          </p:cNvSpPr>
          <p:nvPr>
            <p:ph type="body" idx="1"/>
          </p:nvPr>
        </p:nvSpPr>
        <p:spPr/>
        <p:txBody>
          <a:bodyPr>
            <a:normAutofit lnSpcReduction="10000"/>
          </a:bodyPr>
          <a:lstStyle/>
          <a:p>
            <a:r>
              <a:rPr lang="en-US" dirty="0" smtClean="0"/>
              <a:t>American Indian Movement (AIM) - AIM was co-founded by Dennis Banks. The new organization was comprised primarily of young urban Indians who believed that direct and militant confrontation with the U.S. government was the only way to redress historical grievances and to gain contemporary civil rights; and that the tribal governments organized under the IRA (1934) were not truly legitimate or grounded in traditional Indian ways. </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Native American Civil Rights</a:t>
            </a:r>
            <a:endParaRPr lang="en-US" dirty="0"/>
          </a:p>
        </p:txBody>
      </p:sp>
      <p:sp>
        <p:nvSpPr>
          <p:cNvPr id="3" name="Text Placeholder 2"/>
          <p:cNvSpPr>
            <a:spLocks noGrp="1"/>
          </p:cNvSpPr>
          <p:nvPr>
            <p:ph type="body" idx="1"/>
          </p:nvPr>
        </p:nvSpPr>
        <p:spPr/>
        <p:txBody>
          <a:bodyPr>
            <a:normAutofit lnSpcReduction="10000"/>
          </a:bodyPr>
          <a:lstStyle/>
          <a:p>
            <a:r>
              <a:rPr lang="en-US" b="1" dirty="0" smtClean="0"/>
              <a:t>1969</a:t>
            </a:r>
            <a:r>
              <a:rPr lang="en-US" dirty="0" smtClean="0"/>
              <a:t>-"Indians of All Tribes" occupation of Alcatraz - A group of young Indians seized the abandoned Alcatraz Island in the San Francisco harbor. They issued a "Proclamation to the Great White Father" in which they stated their claim that Alcatraz was suitable as an Indian Reservation and thus, should be converted into an Indian educational and cultural center. The Indians of All Tribes continued to occupy Alcatraz until June, 1971.</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96"/>
            <a:ext cx="8229600" cy="1143000"/>
          </a:xfrm>
        </p:spPr>
        <p:txBody>
          <a:bodyPr/>
          <a:lstStyle/>
          <a:p>
            <a:r>
              <a:rPr lang="en-US" dirty="0" smtClean="0"/>
              <a:t>Native American Civil Rights</a:t>
            </a:r>
            <a:endParaRPr lang="en-US" dirty="0"/>
          </a:p>
        </p:txBody>
      </p:sp>
      <p:sp>
        <p:nvSpPr>
          <p:cNvPr id="3" name="Text Placeholder 2"/>
          <p:cNvSpPr>
            <a:spLocks noGrp="1"/>
          </p:cNvSpPr>
          <p:nvPr>
            <p:ph type="body" idx="1"/>
          </p:nvPr>
        </p:nvSpPr>
        <p:spPr>
          <a:xfrm>
            <a:off x="152400" y="1066800"/>
            <a:ext cx="8763000" cy="5638800"/>
          </a:xfrm>
        </p:spPr>
        <p:txBody>
          <a:bodyPr>
            <a:normAutofit fontScale="85000" lnSpcReduction="20000"/>
          </a:bodyPr>
          <a:lstStyle/>
          <a:p>
            <a:r>
              <a:rPr lang="en-US" b="1" dirty="0" smtClean="0"/>
              <a:t>1973</a:t>
            </a:r>
            <a:r>
              <a:rPr lang="en-US" dirty="0" smtClean="0"/>
              <a:t>-Wounded Knee Occupation - At the Pine Ridge Reservation of the Oglala Sioux in South Dakota, trouble had been brewing between the Indian activists that supported AIM, and tribal leaders who had the support of the BIA. After a violent confrontation in 1972, tribal chair Richard Wilson condemned AIM and banned it from the reservation. In February 1973, AIM leaders led by Russell Means and about 200 activists who were supported by some Oglala traditional leaders took over the village of Wounded Knee, announced the creation of the Oglala Sioux Nation, declared themselves independent from the United States, and defined their national boundaries as those determined by the 1868 Treaty of Fort Laramie. The siege lasted 71 days, during which time federal marshals, FBI agents, and armored vehicles surrounded the village. AIM members finally agreed to end their occupation under one condition - that the government convene a full investigation into their demands and grievances.</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Native American Civil Rights</a:t>
            </a:r>
            <a:endParaRPr lang="en-US" dirty="0"/>
          </a:p>
        </p:txBody>
      </p:sp>
      <p:sp>
        <p:nvSpPr>
          <p:cNvPr id="3" name="Text Placeholder 2"/>
          <p:cNvSpPr>
            <a:spLocks noGrp="1"/>
          </p:cNvSpPr>
          <p:nvPr>
            <p:ph type="body" idx="1"/>
          </p:nvPr>
        </p:nvSpPr>
        <p:spPr>
          <a:xfrm>
            <a:off x="0" y="1481328"/>
            <a:ext cx="8915400" cy="4995672"/>
          </a:xfrm>
        </p:spPr>
        <p:txBody>
          <a:bodyPr>
            <a:normAutofit fontScale="92500" lnSpcReduction="10000"/>
          </a:bodyPr>
          <a:lstStyle/>
          <a:p>
            <a:r>
              <a:rPr lang="en-US" b="1" dirty="0" smtClean="0"/>
              <a:t>1975</a:t>
            </a:r>
            <a:r>
              <a:rPr lang="en-US" dirty="0" smtClean="0"/>
              <a:t>-Pine Ridge Reservation Shootout - In June, two FBI agents entered the Pine Ridge Reservation ostensibly looking for a tribal member on theft and assault charges. Shots were fired under confusing circumstances, resulting in the death of the two agents and one AIM member. The violence that ensued was coupled with the criminalization of the AIM movement, the result of which was an undermining of the Indian movement for self-determination. AIM activist Leonard </a:t>
            </a:r>
            <a:r>
              <a:rPr lang="en-US" dirty="0" err="1" smtClean="0"/>
              <a:t>Peltier</a:t>
            </a:r>
            <a:r>
              <a:rPr lang="en-US" dirty="0" smtClean="0"/>
              <a:t> was arrested, tried, and convicted for the deaths. Sentenced to double life imprisonment, </a:t>
            </a:r>
            <a:r>
              <a:rPr lang="en-US" dirty="0" err="1" smtClean="0"/>
              <a:t>Peltier's</a:t>
            </a:r>
            <a:r>
              <a:rPr lang="en-US" dirty="0" smtClean="0"/>
              <a:t> arrest and conviction are still the subject of heated controversy among many American political activists.</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R="0" rtl="0"/>
            <a:r>
              <a:rPr lang="en-US" baseline="0" dirty="0" smtClean="0">
                <a:latin typeface="Helvetica"/>
              </a:rPr>
              <a:t>Areas </a:t>
            </a:r>
            <a:r>
              <a:rPr lang="en-US" dirty="0" smtClean="0">
                <a:latin typeface="Helvetica"/>
              </a:rPr>
              <a:t>of Focus</a:t>
            </a:r>
            <a:endParaRPr lang="en-US" baseline="0" dirty="0" smtClean="0">
              <a:latin typeface="Helvetica"/>
            </a:endParaRPr>
          </a:p>
        </p:txBody>
      </p:sp>
      <p:sp>
        <p:nvSpPr>
          <p:cNvPr id="3" name="Text Placeholder 2"/>
          <p:cNvSpPr>
            <a:spLocks noGrp="1"/>
          </p:cNvSpPr>
          <p:nvPr>
            <p:ph type="body" idx="1"/>
          </p:nvPr>
        </p:nvSpPr>
        <p:spPr/>
        <p:txBody>
          <a:bodyPr/>
          <a:lstStyle/>
          <a:p>
            <a:r>
              <a:rPr lang="en-US" baseline="0" dirty="0" smtClean="0">
                <a:latin typeface="Helvetica"/>
              </a:rPr>
              <a:t>Youth culture and protests of the 1960’s and 1970’s: characteristics and manifestation of a counterculture</a:t>
            </a:r>
          </a:p>
          <a:p>
            <a:r>
              <a:rPr lang="en-US" baseline="0" dirty="0" smtClean="0">
                <a:latin typeface="Helvetica"/>
              </a:rPr>
              <a:t>Feminist movements in the Americas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R="0" rtl="0"/>
            <a:r>
              <a:rPr lang="en-US" baseline="0" dirty="0" smtClean="0">
                <a:latin typeface="Helvetica"/>
              </a:rPr>
              <a:t>Background</a:t>
            </a:r>
          </a:p>
        </p:txBody>
      </p:sp>
      <p:sp>
        <p:nvSpPr>
          <p:cNvPr id="3" name="Text Placeholder 2"/>
          <p:cNvSpPr>
            <a:spLocks noGrp="1"/>
          </p:cNvSpPr>
          <p:nvPr>
            <p:ph type="body" idx="1"/>
          </p:nvPr>
        </p:nvSpPr>
        <p:spPr/>
        <p:txBody>
          <a:bodyPr/>
          <a:lstStyle/>
          <a:p>
            <a:r>
              <a:rPr lang="en-US" dirty="0" err="1"/>
              <a:t>Plessy</a:t>
            </a:r>
            <a:r>
              <a:rPr lang="en-US" dirty="0"/>
              <a:t> </a:t>
            </a:r>
            <a:r>
              <a:rPr lang="en-US" dirty="0" err="1"/>
              <a:t>v</a:t>
            </a:r>
            <a:r>
              <a:rPr lang="en-US" dirty="0"/>
              <a:t> Ferguson-1896- Upholds the rights of states to have “separate but equal” facilities for whites and blacks do not violate the 14</a:t>
            </a:r>
            <a:r>
              <a:rPr lang="en-US" baseline="30000" dirty="0"/>
              <a:t>th</a:t>
            </a:r>
            <a:r>
              <a:rPr lang="en-US" dirty="0"/>
              <a:t> Amendment (equal protection clause</a:t>
            </a:r>
            <a:r>
              <a:rPr lang="en-US" dirty="0" smtClean="0"/>
              <a:t>)</a:t>
            </a:r>
          </a:p>
          <a:p>
            <a:r>
              <a:rPr lang="en-US" dirty="0"/>
              <a:t>Early Activism-National Association for the Advancement of Colored People (NAACP) founded in 1909</a:t>
            </a:r>
          </a:p>
          <a:p>
            <a:pPr>
              <a:buNone/>
            </a:pPr>
            <a:endParaRPr lang="en-US"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dirty="0" smtClean="0">
                <a:latin typeface="Helvetica"/>
              </a:rPr>
              <a:t>Background</a:t>
            </a:r>
          </a:p>
        </p:txBody>
      </p:sp>
      <p:sp>
        <p:nvSpPr>
          <p:cNvPr id="3" name="Text Placeholder 2"/>
          <p:cNvSpPr>
            <a:spLocks noGrp="1"/>
          </p:cNvSpPr>
          <p:nvPr>
            <p:ph type="body" idx="1"/>
          </p:nvPr>
        </p:nvSpPr>
        <p:spPr/>
        <p:txBody>
          <a:bodyPr/>
          <a:lstStyle/>
          <a:p>
            <a:r>
              <a:rPr lang="en-US" baseline="0" dirty="0" smtClean="0">
                <a:latin typeface="Times New Roman"/>
              </a:rPr>
              <a:t>WEB Dubois-first African American to receive a PhD from Harvard in Sociology, argues that through civil rights, suffrage and higher education for African Americans the goal of true equality could be met, Niagara movement (1905)</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R="0" rtl="0"/>
            <a:r>
              <a:rPr lang="en-US" dirty="0" smtClean="0">
                <a:latin typeface="Times New Roman"/>
              </a:rPr>
              <a:t>Background</a:t>
            </a:r>
            <a:endParaRPr lang="en-US" baseline="0" dirty="0" smtClean="0">
              <a:latin typeface="Times New Roman"/>
            </a:endParaRPr>
          </a:p>
        </p:txBody>
      </p:sp>
      <p:sp>
        <p:nvSpPr>
          <p:cNvPr id="3" name="Text Placeholder 2"/>
          <p:cNvSpPr>
            <a:spLocks noGrp="1"/>
          </p:cNvSpPr>
          <p:nvPr>
            <p:ph type="body" idx="1"/>
          </p:nvPr>
        </p:nvSpPr>
        <p:spPr/>
        <p:txBody>
          <a:bodyPr>
            <a:normAutofit/>
          </a:bodyPr>
          <a:lstStyle/>
          <a:p>
            <a:r>
              <a:rPr lang="en-US" baseline="0" dirty="0" smtClean="0">
                <a:latin typeface="Times New Roman"/>
              </a:rPr>
              <a:t>Booker T Washington-born into slavery, founder of the Tuskegee Institute (industrial training school), asserted that through hard work, frugality, cleanliness, and moderation African Americans could successfully integrate into American society despite rampant racism.  Black loyalty to economic development and capitalist principles, often argued against more radical calls for civil rights or voting rights.  “Atlanta Compromise”</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R="0" rtl="0"/>
            <a:r>
              <a:rPr lang="en-US" dirty="0" smtClean="0">
                <a:latin typeface="Times New Roman"/>
              </a:rPr>
              <a:t>Background</a:t>
            </a:r>
            <a:endParaRPr lang="en-US" baseline="0" dirty="0" smtClean="0">
              <a:latin typeface="Times New Roman"/>
            </a:endParaRPr>
          </a:p>
        </p:txBody>
      </p:sp>
      <p:sp>
        <p:nvSpPr>
          <p:cNvPr id="3" name="Text Placeholder 2"/>
          <p:cNvSpPr>
            <a:spLocks noGrp="1"/>
          </p:cNvSpPr>
          <p:nvPr>
            <p:ph type="body" idx="1"/>
          </p:nvPr>
        </p:nvSpPr>
        <p:spPr/>
        <p:txBody>
          <a:bodyPr/>
          <a:lstStyle/>
          <a:p>
            <a:r>
              <a:rPr lang="en-US" baseline="0" dirty="0" smtClean="0">
                <a:latin typeface="Times New Roman"/>
              </a:rPr>
              <a:t>Civil Rights in the 1950’s</a:t>
            </a:r>
          </a:p>
          <a:p>
            <a:pPr lvl="1"/>
            <a:r>
              <a:rPr lang="en-US" baseline="0" dirty="0" smtClean="0">
                <a:latin typeface="Times New Roman"/>
              </a:rPr>
              <a:t>(Gains made by black servicemen in WWII, Jackie Robinson 1947, realities of a Cold War society-who was really free?)</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1" baseline="0" dirty="0" smtClean="0">
                <a:latin typeface="Times New Roman"/>
              </a:rPr>
              <a:t>Presidents: Truman</a:t>
            </a:r>
          </a:p>
        </p:txBody>
      </p:sp>
      <p:sp>
        <p:nvSpPr>
          <p:cNvPr id="3" name="Text Placeholder 2"/>
          <p:cNvSpPr>
            <a:spLocks noGrp="1"/>
          </p:cNvSpPr>
          <p:nvPr>
            <p:ph type="body" idx="1"/>
          </p:nvPr>
        </p:nvSpPr>
        <p:spPr/>
        <p:txBody>
          <a:bodyPr/>
          <a:lstStyle/>
          <a:p>
            <a:r>
              <a:rPr lang="en-US" baseline="0" dirty="0" smtClean="0">
                <a:latin typeface="Times New Roman"/>
              </a:rPr>
              <a:t>Creates a Committee on Civil Rights, first civil rights legislation since Reconstruction calling for the elimination of discrimination in federal establishment, equality in military services, Justice Department begins investigating and actively challenging the constitutionality of segregation in housing, education, and interstate transportation, influenced Supreme Court</a:t>
            </a:r>
            <a:endParaRPr lang="en-US" dirty="0"/>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Concourse.thmx</Template>
  <TotalTime>2074</TotalTime>
  <Words>2278</Words>
  <Application>Microsoft Macintosh PowerPoint</Application>
  <PresentationFormat>On-screen Show (4:3)</PresentationFormat>
  <Paragraphs>108</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Concourse</vt:lpstr>
      <vt:lpstr> Civil rights and social movements in the Americas </vt:lpstr>
      <vt:lpstr>Areas of Focus</vt:lpstr>
      <vt:lpstr>Areas of Focus</vt:lpstr>
      <vt:lpstr>Areas of Focus</vt:lpstr>
      <vt:lpstr>Background</vt:lpstr>
      <vt:lpstr>Background</vt:lpstr>
      <vt:lpstr>Background</vt:lpstr>
      <vt:lpstr>Background</vt:lpstr>
      <vt:lpstr>Presidents: Truman</vt:lpstr>
      <vt:lpstr>Presidents: Eisenhower</vt:lpstr>
      <vt:lpstr>Presidents: Kennedy</vt:lpstr>
      <vt:lpstr>Presidents: Johnson</vt:lpstr>
      <vt:lpstr>Presidents: Nixon, Ford, Carter</vt:lpstr>
      <vt:lpstr>Specific Movements and Protests: School integration </vt:lpstr>
      <vt:lpstr>Specific Movements and Protests: School integration </vt:lpstr>
      <vt:lpstr>Restaurants </vt:lpstr>
      <vt:lpstr>Public Transportation</vt:lpstr>
      <vt:lpstr>Voting Rights</vt:lpstr>
      <vt:lpstr>March on Washington (1963)</vt:lpstr>
      <vt:lpstr>Black Power</vt:lpstr>
      <vt:lpstr>Conflicts</vt:lpstr>
      <vt:lpstr>Leaders: MLK</vt:lpstr>
      <vt:lpstr>Leaders: Malcolm X</vt:lpstr>
      <vt:lpstr>Leaders: Stokely Charmichael</vt:lpstr>
      <vt:lpstr>Legislation and Supreme Court Decisions (Government Action) </vt:lpstr>
      <vt:lpstr>Legislation and Supreme Court Decisions (Government Action)</vt:lpstr>
      <vt:lpstr>Legislation and Supreme Court Decisions (Government Action)</vt:lpstr>
      <vt:lpstr>Organizations</vt:lpstr>
      <vt:lpstr>Women’s Rights</vt:lpstr>
      <vt:lpstr>Women’s Rights</vt:lpstr>
      <vt:lpstr>Women’s Rights</vt:lpstr>
      <vt:lpstr>Women’s Rights: Legislation</vt:lpstr>
      <vt:lpstr>Native American Civil Rights</vt:lpstr>
      <vt:lpstr>Native American Civil Rights</vt:lpstr>
      <vt:lpstr>Native American Civil Rights</vt:lpstr>
      <vt:lpstr>Native American Civil Rights</vt:lpstr>
      <vt:lpstr>Native American Civil Rights</vt:lpstr>
    </vt:vector>
  </TitlesOfParts>
  <Company>Eugene International High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Civil rights and social movements in the Americas </dc:title>
  <dc:creator>CIS Admin</dc:creator>
  <cp:lastModifiedBy>Gus Anchondo</cp:lastModifiedBy>
  <cp:revision>6</cp:revision>
  <dcterms:created xsi:type="dcterms:W3CDTF">2014-04-08T05:31:29Z</dcterms:created>
  <dcterms:modified xsi:type="dcterms:W3CDTF">2017-04-13T16:27:32Z</dcterms:modified>
</cp:coreProperties>
</file>