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lipArtAndTx">
  <p:cSld name="Title, Clip Art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/>
          <p:nvPr>
            <p:ph idx="2" type="clipArt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096300" y="17796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Constitution of Mexico (1917)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Journal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017450"/>
            <a:ext cx="8520600" cy="7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purpose does a constitution serve?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 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11700" y="1739550"/>
            <a:ext cx="57198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Give rights to people?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Restrict power of government?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Give framework to government?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Plan economy (Article 27)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Restrict power of special interests/religion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Establish ethical standards for society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i="0" lang="en" sz="4400" u="none" cap="none" strike="noStrike"/>
              <a:t>Constitutional Convention 1917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0" y="435150"/>
            <a:ext cx="9144000" cy="4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2000" u="none" cap="none" strike="noStrike">
                <a:latin typeface="Arial"/>
                <a:ea typeface="Arial"/>
                <a:cs typeface="Arial"/>
                <a:sym typeface="Arial"/>
              </a:rPr>
              <a:t>Diverse cross-section of revolutionaries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Far less religious than general population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2000" u="none" cap="none" strike="noStrike">
                <a:latin typeface="Arial"/>
                <a:ea typeface="Arial"/>
                <a:cs typeface="Arial"/>
                <a:sym typeface="Arial"/>
              </a:rPr>
              <a:t>Constitution – radical for era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Endorses land reform – Art. 27</a:t>
            </a:r>
          </a:p>
          <a:p>
            <a:pPr indent="-24765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Private property not absolute right</a:t>
            </a:r>
          </a:p>
          <a:p>
            <a:pPr indent="-257175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Fed gov’t can nationalize private, Church &amp; foreign investments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Worker’s rights – Art. 123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Increased Presidential power, but only 1 term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Restrictions on RC Church  - Art. 3 &amp; 130</a:t>
            </a:r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Not popularly supported - Why?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IMPACT: </a:t>
            </a:r>
            <a:r>
              <a:rPr b="1" i="0" lang="en" sz="2000" u="none" cap="none" strike="noStrike">
                <a:latin typeface="Arial"/>
                <a:ea typeface="Arial"/>
                <a:cs typeface="Arial"/>
                <a:sym typeface="Arial"/>
              </a:rPr>
              <a:t>Changes force future Mexican rulers to address working and peasant classes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Article 3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088450"/>
            <a:ext cx="5151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Pushed by: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Carrancistas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Content: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Right to a free and secular education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Why so important?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Guaranteed elementary education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Effect: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Opposed by Catholic Church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Why?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Enforcement handled locally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Resulted in uneven education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Some places saw reduced access to education due to firing of Catholic teachers and shutting down of Catholic schools 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000" y="7"/>
            <a:ext cx="3349550" cy="50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Article 27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66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Pushed by: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28571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Zapatistas and Villistas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28571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Inspired by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Plan de Alaya</a:t>
            </a:r>
          </a:p>
          <a:p>
            <a:pPr indent="-342900" lvl="0" marL="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16666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Content: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Private property not absolute right</a:t>
            </a:r>
          </a:p>
          <a:p>
            <a:pPr indent="-247650" lvl="2" marL="11430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Fed gov’t can nationalize private, Church &amp; foreign investments</a:t>
            </a:r>
          </a:p>
          <a:p>
            <a:pPr indent="-285750" lvl="1" marL="7429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Only Mexican citizens/companies may own Mexican land</a:t>
            </a:r>
          </a:p>
          <a:p>
            <a:pPr indent="-285750" lvl="1" marL="7429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Gov’t owns all subsoil and it’s contents - paved way for nationalization of oil</a:t>
            </a:r>
          </a:p>
          <a:p>
            <a:pPr indent="-323850" lvl="0" marL="3429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Effects</a:t>
            </a:r>
          </a:p>
          <a:p>
            <a:pPr indent="-285750" lvl="1" marL="7429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28571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Significant land reform/gains by peasants</a:t>
            </a:r>
          </a:p>
          <a:p>
            <a:pPr indent="-285750" lvl="1" marL="7429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28571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Revolutionary leaders able to increase land claims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Article 123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41800"/>
            <a:ext cx="520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Pushed by: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Carrancistas</a:t>
            </a:r>
            <a:r>
              <a:rPr lang="en" sz="1800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Content: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8 hr work day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Equal wages based on gender and nationality protected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Guaranteed</a:t>
            </a:r>
            <a:r>
              <a:rPr lang="en" sz="1600"/>
              <a:t> overtime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Right to unionize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Right to strike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Paid maternity leave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Effects: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Most progressive legal working rights in Americas at time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725" y="0"/>
            <a:ext cx="3828274" cy="43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Article 130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3604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Content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Separation of church and state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Prevention of priests being elected to office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Public registration of priests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Church property nationalized</a:t>
            </a:r>
          </a:p>
          <a:p>
            <a:pPr indent="-323850" lvl="0" marL="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Effects</a:t>
            </a:r>
          </a:p>
          <a:p>
            <a:pPr indent="-285750" lvl="1" marL="7429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28571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Not enforced by Carranza as president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659" y="1084962"/>
            <a:ext cx="5323340" cy="35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 and Effects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5258700" cy="37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Unevenly enforced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 Article 27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Revolutionary leaders see significant land gains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Obregon 150 ---&gt; 3,500 </a:t>
            </a:r>
            <a:r>
              <a:rPr lang="en"/>
              <a:t>hectares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Inspired other Latin American Constitutions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Massive improvement in status of women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Legalized divorce, paid maternity leave, equal pay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en"/>
              <a:t>Right to vote in federal elections not realized until 1953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Huge pushback by Catholic Church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Increase in power of President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VP, weak legislature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50" y="528812"/>
            <a:ext cx="3498949" cy="40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