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embeddedFontLst>
    <p:embeddedFont>
      <p:font typeface="Bilbo"/>
      <p:regular r:id="rId42"/>
    </p:embeddedFont>
    <p:embeddedFont>
      <p:font typeface="Overlock"/>
      <p:regular r:id="rId43"/>
      <p:bold r:id="rId44"/>
      <p:italic r:id="rId45"/>
      <p:boldItalic r:id="rId46"/>
    </p:embeddedFont>
    <p:embeddedFont>
      <p:font typeface="Limelight"/>
      <p:regular r:id="rId47"/>
    </p:embeddedFont>
    <p:embeddedFont>
      <p:font typeface="Rokkitt"/>
      <p:regular r:id="rId48"/>
      <p:bold r:id="rId49"/>
    </p:embeddedFont>
    <p:embeddedFont>
      <p:font typeface="Tahoma"/>
      <p:regular r:id="rId50"/>
      <p:bold r:id="rId51"/>
    </p:embeddedFont>
    <p:embeddedFont>
      <p:font typeface="Helvetica Neue"/>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Bilbo-regular.fntdata"/><Relationship Id="rId41" Type="http://schemas.openxmlformats.org/officeDocument/2006/relationships/slide" Target="slides/slide37.xml"/><Relationship Id="rId44" Type="http://schemas.openxmlformats.org/officeDocument/2006/relationships/font" Target="fonts/Overlock-bold.fntdata"/><Relationship Id="rId43" Type="http://schemas.openxmlformats.org/officeDocument/2006/relationships/font" Target="fonts/Overlock-regular.fntdata"/><Relationship Id="rId46" Type="http://schemas.openxmlformats.org/officeDocument/2006/relationships/font" Target="fonts/Overlock-boldItalic.fntdata"/><Relationship Id="rId45" Type="http://schemas.openxmlformats.org/officeDocument/2006/relationships/font" Target="fonts/Overlock-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kkitt-regular.fntdata"/><Relationship Id="rId47" Type="http://schemas.openxmlformats.org/officeDocument/2006/relationships/font" Target="fonts/Limelight-regular.fntdata"/><Relationship Id="rId49" Type="http://schemas.openxmlformats.org/officeDocument/2006/relationships/font" Target="fonts/Rokkit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Tahoma-bold.fntdata"/><Relationship Id="rId50" Type="http://schemas.openxmlformats.org/officeDocument/2006/relationships/font" Target="fonts/Tahoma-regular.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6" name="Shape 1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9" name="Shape 24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2" name="Shape 2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8" name="Shape 2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9" name="Shape 3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0" name="Shape 33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7" name="Shape 33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7" name="Shape 1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4" name="Shape 34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56" name="Shape 3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2" name="Shape 3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0" name="Shape 3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75" name="Shape 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6" name="Shape 3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3" name="Shape 3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90" name="Shape 3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98" name="Shape 3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05" name="Shape 40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12" name="Shape 4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13" name="Shape 4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3" name="Shape 13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21" name="Shape 42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29" name="Shape 42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37" name="Shape 43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43" name="Shape 4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52" name="Shape 45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60" name="Shape 4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61" name="Shape 4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70" name="Shape 4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79" name="Shape 4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80" name="Shape 4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1" name="Shape 1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4" name="Shape 1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0" name="Shape 1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3" name="Shape 73"/>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74" name="Shape 7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5" name="Shape 7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7" name="Shape 77"/>
        <p:cNvGrpSpPr/>
        <p:nvPr/>
      </p:nvGrpSpPr>
      <p:grpSpPr>
        <a:xfrm>
          <a:off x="0" y="0"/>
          <a:ext cx="0" cy="0"/>
          <a:chOff x="0" y="0"/>
          <a:chExt cx="0" cy="0"/>
        </a:xfrm>
      </p:grpSpPr>
      <p:sp>
        <p:nvSpPr>
          <p:cNvPr id="78" name="Shape 7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9" name="Shape 7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80" name="Shape 8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4" name="Shape 84"/>
        <p:cNvGrpSpPr/>
        <p:nvPr/>
      </p:nvGrpSpPr>
      <p:grpSpPr>
        <a:xfrm>
          <a:off x="0" y="0"/>
          <a:ext cx="0" cy="0"/>
          <a:chOff x="0" y="0"/>
          <a:chExt cx="0" cy="0"/>
        </a:xfrm>
      </p:grpSpPr>
      <p:sp>
        <p:nvSpPr>
          <p:cNvPr id="85" name="Shape 8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86" name="Shape 8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7" name="Shape 8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91" name="Shape 91"/>
        <p:cNvGrpSpPr/>
        <p:nvPr/>
      </p:nvGrpSpPr>
      <p:grpSpPr>
        <a:xfrm>
          <a:off x="0" y="0"/>
          <a:ext cx="0" cy="0"/>
          <a:chOff x="0" y="0"/>
          <a:chExt cx="0" cy="0"/>
        </a:xfrm>
      </p:grpSpPr>
      <p:sp>
        <p:nvSpPr>
          <p:cNvPr id="92" name="Shape 9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93" name="Shape 9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94" name="Shape 9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95" name="Shape 9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96" name="Shape 9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97" name="Shape 9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8" name="Shape 9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9" name="Shape 9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02" name="Shape 10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3" name="Shape 10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4" name="Shape 10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5" name="Shape 10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6" name="Shape 10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7" name="Shape 107"/>
        <p:cNvGrpSpPr/>
        <p:nvPr/>
      </p:nvGrpSpPr>
      <p:grpSpPr>
        <a:xfrm>
          <a:off x="0" y="0"/>
          <a:ext cx="0" cy="0"/>
          <a:chOff x="0" y="0"/>
          <a:chExt cx="0" cy="0"/>
        </a:xfrm>
      </p:grpSpPr>
      <p:sp>
        <p:nvSpPr>
          <p:cNvPr id="108" name="Shape 10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09" name="Shape 10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110" name="Shape 11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1" name="Shape 11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2" name="Shape 11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3" name="Shape 23"/>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4" name="Shape 2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Title, Content and Text">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3" name="Shape 3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4" name="Shape 3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5" name="Shape 3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6" name="Shape 3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7" name="Shape 37"/>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0" name="Shape 4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1" name="Shape 4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2" name="Shape 4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5" name="Shape 4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46" name="Shape 4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47" name="Shape 4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lipArtAndTx">
  <p:cSld name="Title, Clip Art and Text">
    <p:spTree>
      <p:nvGrpSpPr>
        <p:cNvPr id="50" name="Shape 50"/>
        <p:cNvGrpSpPr/>
        <p:nvPr/>
      </p:nvGrpSpPr>
      <p:grpSpPr>
        <a:xfrm>
          <a:off x="0" y="0"/>
          <a:ext cx="0" cy="0"/>
          <a:chOff x="0" y="0"/>
          <a:chExt cx="0" cy="0"/>
        </a:xfrm>
      </p:grpSpPr>
      <p:sp>
        <p:nvSpPr>
          <p:cNvPr id="51" name="Shape 5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2" name="Shape 52"/>
          <p:cNvSpPr/>
          <p:nvPr>
            <p:ph idx="2" type="clipArt"/>
          </p:nvPr>
        </p:nvSpPr>
        <p:spPr>
          <a:xfrm>
            <a:off x="457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3" name="Shape 53"/>
          <p:cNvSpPr txBox="1"/>
          <p:nvPr>
            <p:ph idx="1" type="body"/>
          </p:nvPr>
        </p:nvSpPr>
        <p:spPr>
          <a:xfrm>
            <a:off x="4648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4" name="Shape 5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itle, 2 Content and Text">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9" name="Shape 59"/>
          <p:cNvSpPr txBox="1"/>
          <p:nvPr>
            <p:ph idx="1" type="body"/>
          </p:nvPr>
        </p:nvSpPr>
        <p:spPr>
          <a:xfrm>
            <a:off x="457200" y="1600200"/>
            <a:ext cx="4038599" cy="2185988"/>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0" name="Shape 60"/>
          <p:cNvSpPr txBox="1"/>
          <p:nvPr>
            <p:ph idx="2" type="body"/>
          </p:nvPr>
        </p:nvSpPr>
        <p:spPr>
          <a:xfrm>
            <a:off x="457200" y="3938587"/>
            <a:ext cx="4038599" cy="2187574"/>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1" name="Shape 61"/>
          <p:cNvSpPr txBox="1"/>
          <p:nvPr>
            <p:ph idx="3" type="body"/>
          </p:nvPr>
        </p:nvSpPr>
        <p:spPr>
          <a:xfrm>
            <a:off x="4648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5" name="Shape 65"/>
        <p:cNvGrpSpPr/>
        <p:nvPr/>
      </p:nvGrpSpPr>
      <p:grpSpPr>
        <a:xfrm>
          <a:off x="0" y="0"/>
          <a:ext cx="0" cy="0"/>
          <a:chOff x="0" y="0"/>
          <a:chExt cx="0" cy="0"/>
        </a:xfrm>
      </p:grpSpPr>
      <p:sp>
        <p:nvSpPr>
          <p:cNvPr id="66" name="Shape 6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7" name="Shape 6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8" name="Shape 6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3.jpg"/><Relationship Id="rId5" Type="http://schemas.openxmlformats.org/officeDocument/2006/relationships/image" Target="../media/image00.jpg"/><Relationship Id="rId6" Type="http://schemas.openxmlformats.org/officeDocument/2006/relationships/image" Target="../media/image04.jpg"/><Relationship Id="rId7"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20.png"/><Relationship Id="rId5" Type="http://schemas.openxmlformats.org/officeDocument/2006/relationships/image" Target="../media/image21.jpg"/><Relationship Id="rId6"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30.jpg"/><Relationship Id="rId5" Type="http://schemas.openxmlformats.org/officeDocument/2006/relationships/image" Target="../media/image26.jpg"/><Relationship Id="rId6"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8.png"/><Relationship Id="rId5" Type="http://schemas.openxmlformats.org/officeDocument/2006/relationships/image" Target="../media/image35.jpg"/><Relationship Id="rId6" Type="http://schemas.openxmlformats.org/officeDocument/2006/relationships/image" Target="../media/image43.jpg"/><Relationship Id="rId7"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40.jpg"/><Relationship Id="rId10" Type="http://schemas.openxmlformats.org/officeDocument/2006/relationships/image" Target="../media/image37.jpg"/><Relationship Id="rId13" Type="http://schemas.openxmlformats.org/officeDocument/2006/relationships/image" Target="../media/image46.jpg"/><Relationship Id="rId12" Type="http://schemas.openxmlformats.org/officeDocument/2006/relationships/image" Target="../media/image52.jp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33.jpg"/><Relationship Id="rId9" Type="http://schemas.openxmlformats.org/officeDocument/2006/relationships/image" Target="../media/image38.jpg"/><Relationship Id="rId5" Type="http://schemas.openxmlformats.org/officeDocument/2006/relationships/image" Target="../media/image36.jpg"/><Relationship Id="rId6" Type="http://schemas.openxmlformats.org/officeDocument/2006/relationships/hyperlink" Target="http://www.peterlanger.com/Countries/Africa/Cape%20Verde/index.htm" TargetMode="External"/><Relationship Id="rId7" Type="http://schemas.openxmlformats.org/officeDocument/2006/relationships/image" Target="../media/image34.jpg"/><Relationship Id="rId8"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9.jpg"/><Relationship Id="rId4" Type="http://schemas.openxmlformats.org/officeDocument/2006/relationships/image" Target="../media/image42.jpg"/><Relationship Id="rId5" Type="http://schemas.openxmlformats.org/officeDocument/2006/relationships/image" Target="../media/image44.jpg"/><Relationship Id="rId6"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vormdicht.nl/" TargetMode="Externa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63.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1.jp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56.jp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59.jpg"/><Relationship Id="rId4" Type="http://schemas.openxmlformats.org/officeDocument/2006/relationships/image" Target="../media/image60.jpg"/><Relationship Id="rId5"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 Id="rId4" Type="http://schemas.openxmlformats.org/officeDocument/2006/relationships/image" Target="../media/image05.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3.jpg"/><Relationship Id="rId8"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17.jpg"/><Relationship Id="rId13" Type="http://schemas.openxmlformats.org/officeDocument/2006/relationships/image" Target="../media/image25.jpg"/><Relationship Id="rId12"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 Id="rId4" Type="http://schemas.openxmlformats.org/officeDocument/2006/relationships/image" Target="../media/image08.png"/><Relationship Id="rId9" Type="http://schemas.openxmlformats.org/officeDocument/2006/relationships/image" Target="../media/image18.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15.jpg"/><Relationship Id="rId8" Type="http://schemas.openxmlformats.org/officeDocument/2006/relationships/hyperlink" Target="http://www.guruve.com/gallery/artists/njogutouray/bio.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17" name="Shape 117"/>
        <p:cNvGrpSpPr/>
        <p:nvPr/>
      </p:nvGrpSpPr>
      <p:grpSpPr>
        <a:xfrm>
          <a:off x="0" y="0"/>
          <a:ext cx="0" cy="0"/>
          <a:chOff x="0" y="0"/>
          <a:chExt cx="0" cy="0"/>
        </a:xfrm>
      </p:grpSpPr>
      <p:sp>
        <p:nvSpPr>
          <p:cNvPr id="118" name="Shape 118"/>
          <p:cNvSpPr txBox="1"/>
          <p:nvPr>
            <p:ph idx="1" type="subTitle"/>
          </p:nvPr>
        </p:nvSpPr>
        <p:spPr>
          <a:xfrm>
            <a:off x="533400" y="838200"/>
            <a:ext cx="8077199" cy="1143000"/>
          </a:xfrm>
          <a:prstGeom prst="rect">
            <a:avLst/>
          </a:prstGeom>
          <a:noFill/>
          <a:ln cap="flat" cmpd="sng" w="50800">
            <a:solidFill>
              <a:srgbClr val="339966"/>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0" i="0" lang="en-US" sz="6000" u="none" cap="none" strike="noStrike">
                <a:solidFill>
                  <a:srgbClr val="CC0000"/>
                </a:solidFill>
                <a:latin typeface="Arial"/>
                <a:ea typeface="Arial"/>
                <a:cs typeface="Arial"/>
                <a:sym typeface="Arial"/>
              </a:rPr>
              <a:t>Images of Africa</a:t>
            </a:r>
          </a:p>
        </p:txBody>
      </p:sp>
      <p:pic>
        <p:nvPicPr>
          <p:cNvPr descr="image of africa" id="119" name="Shape 119"/>
          <p:cNvPicPr preferRelativeResize="0"/>
          <p:nvPr/>
        </p:nvPicPr>
        <p:blipFill rotWithShape="1">
          <a:blip r:embed="rId3">
            <a:alphaModFix/>
          </a:blip>
          <a:srcRect b="0" l="0" r="0" t="0"/>
          <a:stretch/>
        </p:blipFill>
        <p:spPr>
          <a:xfrm>
            <a:off x="3657600" y="2057400"/>
            <a:ext cx="3116261" cy="3432175"/>
          </a:xfrm>
          <a:prstGeom prst="rect">
            <a:avLst/>
          </a:prstGeom>
          <a:noFill/>
          <a:ln>
            <a:noFill/>
          </a:ln>
        </p:spPr>
      </p:pic>
      <p:pic>
        <p:nvPicPr>
          <p:cNvPr descr="samburu_child_small" id="120" name="Shape 120"/>
          <p:cNvPicPr preferRelativeResize="0"/>
          <p:nvPr/>
        </p:nvPicPr>
        <p:blipFill rotWithShape="1">
          <a:blip r:embed="rId4">
            <a:alphaModFix/>
          </a:blip>
          <a:srcRect b="0" l="0" r="0" t="0"/>
          <a:stretch/>
        </p:blipFill>
        <p:spPr>
          <a:xfrm>
            <a:off x="533400" y="2057400"/>
            <a:ext cx="2990849" cy="2270124"/>
          </a:xfrm>
          <a:prstGeom prst="rect">
            <a:avLst/>
          </a:prstGeom>
          <a:noFill/>
          <a:ln>
            <a:noFill/>
          </a:ln>
        </p:spPr>
      </p:pic>
      <p:pic>
        <p:nvPicPr>
          <p:cNvPr descr="Lega-masks-collection" id="121" name="Shape 121"/>
          <p:cNvPicPr preferRelativeResize="0"/>
          <p:nvPr/>
        </p:nvPicPr>
        <p:blipFill rotWithShape="1">
          <a:blip r:embed="rId5">
            <a:alphaModFix/>
          </a:blip>
          <a:srcRect b="0" l="0" r="0" t="0"/>
          <a:stretch/>
        </p:blipFill>
        <p:spPr>
          <a:xfrm>
            <a:off x="6781800" y="2057400"/>
            <a:ext cx="1860550" cy="2425700"/>
          </a:xfrm>
          <a:prstGeom prst="rect">
            <a:avLst/>
          </a:prstGeom>
          <a:noFill/>
          <a:ln>
            <a:noFill/>
          </a:ln>
        </p:spPr>
      </p:pic>
      <p:pic>
        <p:nvPicPr>
          <p:cNvPr descr="African+Art+visit+Cape+Spirit+Travel" id="122" name="Shape 122"/>
          <p:cNvPicPr preferRelativeResize="0"/>
          <p:nvPr/>
        </p:nvPicPr>
        <p:blipFill rotWithShape="1">
          <a:blip r:embed="rId6">
            <a:alphaModFix/>
          </a:blip>
          <a:srcRect b="0" l="0" r="0" t="0"/>
          <a:stretch/>
        </p:blipFill>
        <p:spPr>
          <a:xfrm>
            <a:off x="6477000" y="4495800"/>
            <a:ext cx="2133599" cy="1603375"/>
          </a:xfrm>
          <a:prstGeom prst="rect">
            <a:avLst/>
          </a:prstGeom>
          <a:noFill/>
          <a:ln>
            <a:noFill/>
          </a:ln>
        </p:spPr>
      </p:pic>
      <p:pic>
        <p:nvPicPr>
          <p:cNvPr descr="elephantg" id="123" name="Shape 123"/>
          <p:cNvPicPr preferRelativeResize="0"/>
          <p:nvPr/>
        </p:nvPicPr>
        <p:blipFill rotWithShape="1">
          <a:blip r:embed="rId7">
            <a:alphaModFix/>
          </a:blip>
          <a:srcRect b="0" l="0" r="0" t="0"/>
          <a:stretch/>
        </p:blipFill>
        <p:spPr>
          <a:xfrm>
            <a:off x="1295400" y="3962400"/>
            <a:ext cx="3429000" cy="2114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19" name="Shape 219"/>
        <p:cNvGrpSpPr/>
        <p:nvPr/>
      </p:nvGrpSpPr>
      <p:grpSpPr>
        <a:xfrm>
          <a:off x="0" y="0"/>
          <a:ext cx="0" cy="0"/>
          <a:chOff x="0" y="0"/>
          <a:chExt cx="0" cy="0"/>
        </a:xfrm>
      </p:grpSpPr>
      <p:grpSp>
        <p:nvGrpSpPr>
          <p:cNvPr id="220" name="Shape 220"/>
          <p:cNvGrpSpPr/>
          <p:nvPr/>
        </p:nvGrpSpPr>
        <p:grpSpPr>
          <a:xfrm>
            <a:off x="1000125" y="639761"/>
            <a:ext cx="7143749" cy="5576888"/>
            <a:chOff x="0" y="6857999"/>
            <a:chExt cx="7143749" cy="5576888"/>
          </a:xfrm>
        </p:grpSpPr>
        <p:sp>
          <p:nvSpPr>
            <p:cNvPr id="221" name="Shape 221"/>
            <p:cNvSpPr txBox="1"/>
            <p:nvPr/>
          </p:nvSpPr>
          <p:spPr>
            <a:xfrm>
              <a:off x="0" y="6858000"/>
              <a:ext cx="71437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222" name="Shape 222"/>
            <p:cNvGrpSpPr/>
            <p:nvPr/>
          </p:nvGrpSpPr>
          <p:grpSpPr>
            <a:xfrm>
              <a:off x="0" y="6857999"/>
              <a:ext cx="7143749" cy="5576888"/>
              <a:chOff x="0" y="6857999"/>
              <a:chExt cx="7143749" cy="5576888"/>
            </a:xfrm>
          </p:grpSpPr>
          <p:sp>
            <p:nvSpPr>
              <p:cNvPr id="223" name="Shape 223"/>
              <p:cNvSpPr txBox="1"/>
              <p:nvPr/>
            </p:nvSpPr>
            <p:spPr>
              <a:xfrm>
                <a:off x="0" y="6858000"/>
                <a:ext cx="7143749" cy="5576886"/>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224" name="Shape 224"/>
              <p:cNvGrpSpPr/>
              <p:nvPr/>
            </p:nvGrpSpPr>
            <p:grpSpPr>
              <a:xfrm>
                <a:off x="0" y="6857999"/>
                <a:ext cx="7143749" cy="5576888"/>
                <a:chOff x="0" y="10841036"/>
                <a:chExt cx="7143749" cy="5576888"/>
              </a:xfrm>
            </p:grpSpPr>
            <p:sp>
              <p:nvSpPr>
                <p:cNvPr id="225" name="Shape 225"/>
                <p:cNvSpPr txBox="1"/>
                <p:nvPr/>
              </p:nvSpPr>
              <p:spPr>
                <a:xfrm>
                  <a:off x="0" y="10841036"/>
                  <a:ext cx="7143749" cy="3983037"/>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226" name="Shape 226"/>
                <p:cNvGrpSpPr/>
                <p:nvPr/>
              </p:nvGrpSpPr>
              <p:grpSpPr>
                <a:xfrm>
                  <a:off x="0" y="10841036"/>
                  <a:ext cx="5697536" cy="5576888"/>
                  <a:chOff x="0" y="10841036"/>
                  <a:chExt cx="5697536" cy="5576888"/>
                </a:xfrm>
              </p:grpSpPr>
              <p:sp>
                <p:nvSpPr>
                  <p:cNvPr id="227" name="Shape 227"/>
                  <p:cNvSpPr txBox="1"/>
                  <p:nvPr/>
                </p:nvSpPr>
                <p:spPr>
                  <a:xfrm>
                    <a:off x="0" y="10841036"/>
                    <a:ext cx="5697536" cy="503236"/>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8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sp>
                <p:nvSpPr>
                  <p:cNvPr id="228" name="Shape 228"/>
                  <p:cNvSpPr txBox="1"/>
                  <p:nvPr/>
                </p:nvSpPr>
                <p:spPr>
                  <a:xfrm>
                    <a:off x="0" y="11344275"/>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44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p>
                </p:txBody>
              </p:sp>
              <p:sp>
                <p:nvSpPr>
                  <p:cNvPr id="229" name="Shape 229"/>
                  <p:cNvSpPr/>
                  <p:nvPr/>
                </p:nvSpPr>
                <p:spPr>
                  <a:xfrm>
                    <a:off x="2689225" y="11344275"/>
                    <a:ext cx="319087"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30" name="Shape 230"/>
                  <p:cNvSpPr txBox="1"/>
                  <p:nvPr/>
                </p:nvSpPr>
                <p:spPr>
                  <a:xfrm>
                    <a:off x="3008311" y="11344275"/>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31" name="Shape 231"/>
                  <p:cNvSpPr txBox="1"/>
                  <p:nvPr/>
                </p:nvSpPr>
                <p:spPr>
                  <a:xfrm>
                    <a:off x="0" y="13766800"/>
                    <a:ext cx="5697536" cy="228600"/>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7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sp>
                <p:nvSpPr>
                  <p:cNvPr id="232" name="Shape 232"/>
                  <p:cNvSpPr txBox="1"/>
                  <p:nvPr/>
                </p:nvSpPr>
                <p:spPr>
                  <a:xfrm>
                    <a:off x="0" y="13995400"/>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p>
                </p:txBody>
              </p:sp>
              <p:sp>
                <p:nvSpPr>
                  <p:cNvPr id="233" name="Shape 233"/>
                  <p:cNvSpPr/>
                  <p:nvPr/>
                </p:nvSpPr>
                <p:spPr>
                  <a:xfrm>
                    <a:off x="2689225" y="13995400"/>
                    <a:ext cx="319087"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34" name="Shape 234"/>
                  <p:cNvSpPr txBox="1"/>
                  <p:nvPr/>
                </p:nvSpPr>
                <p:spPr>
                  <a:xfrm>
                    <a:off x="3008311" y="13995400"/>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44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grpSp>
          </p:grpSp>
        </p:grpSp>
      </p:grpSp>
      <p:pic>
        <p:nvPicPr>
          <p:cNvPr descr="bidanaitop2" id="235" name="Shape 235"/>
          <p:cNvPicPr preferRelativeResize="0"/>
          <p:nvPr/>
        </p:nvPicPr>
        <p:blipFill rotWithShape="1">
          <a:blip r:embed="rId3">
            <a:alphaModFix/>
          </a:blip>
          <a:srcRect b="0" l="0" r="0" t="0"/>
          <a:stretch/>
        </p:blipFill>
        <p:spPr>
          <a:xfrm>
            <a:off x="5867400" y="1066800"/>
            <a:ext cx="1933574" cy="3424237"/>
          </a:xfrm>
          <a:prstGeom prst="rect">
            <a:avLst/>
          </a:prstGeom>
          <a:noFill/>
          <a:ln>
            <a:noFill/>
          </a:ln>
        </p:spPr>
      </p:pic>
      <p:sp>
        <p:nvSpPr>
          <p:cNvPr id="236" name="Shape 236"/>
          <p:cNvSpPr txBox="1"/>
          <p:nvPr/>
        </p:nvSpPr>
        <p:spPr>
          <a:xfrm>
            <a:off x="4343400" y="4648200"/>
            <a:ext cx="27431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African designers and Contemporary Fashion</a:t>
            </a:r>
          </a:p>
        </p:txBody>
      </p:sp>
      <p:pic>
        <p:nvPicPr>
          <p:cNvPr descr="fsh_tlbrn150" id="237" name="Shape 237"/>
          <p:cNvPicPr preferRelativeResize="0"/>
          <p:nvPr/>
        </p:nvPicPr>
        <p:blipFill rotWithShape="1">
          <a:blip r:embed="rId4">
            <a:alphaModFix/>
          </a:blip>
          <a:srcRect b="0" l="0" r="0" t="0"/>
          <a:stretch/>
        </p:blipFill>
        <p:spPr>
          <a:xfrm>
            <a:off x="3886200" y="1143000"/>
            <a:ext cx="1793874" cy="3276600"/>
          </a:xfrm>
          <a:prstGeom prst="rect">
            <a:avLst/>
          </a:prstGeom>
          <a:noFill/>
          <a:ln>
            <a:noFill/>
          </a:ln>
        </p:spPr>
      </p:pic>
      <p:sp>
        <p:nvSpPr>
          <p:cNvPr id="238" name="Shape 238"/>
          <p:cNvSpPr txBox="1"/>
          <p:nvPr/>
        </p:nvSpPr>
        <p:spPr>
          <a:xfrm>
            <a:off x="0" y="1692275"/>
            <a:ext cx="914400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239" name="Shape 239"/>
          <p:cNvGrpSpPr/>
          <p:nvPr/>
        </p:nvGrpSpPr>
        <p:grpSpPr>
          <a:xfrm>
            <a:off x="2473325" y="1692275"/>
            <a:ext cx="4197349" cy="3384550"/>
            <a:chOff x="0" y="0"/>
            <a:chExt cx="4197349" cy="3384550"/>
          </a:xfrm>
        </p:grpSpPr>
        <p:sp>
          <p:nvSpPr>
            <p:cNvPr id="240" name="Shape 240"/>
            <p:cNvSpPr txBox="1"/>
            <p:nvPr/>
          </p:nvSpPr>
          <p:spPr>
            <a:xfrm>
              <a:off x="0" y="0"/>
              <a:ext cx="41973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1" name="Shape 241"/>
            <p:cNvSpPr txBox="1"/>
            <p:nvPr/>
          </p:nvSpPr>
          <p:spPr>
            <a:xfrm>
              <a:off x="0" y="0"/>
              <a:ext cx="4197349" cy="33845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  </a:t>
              </a:r>
              <a:r>
                <a:rPr b="0" i="0" lang="en-US" sz="216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p>
          </p:txBody>
        </p:sp>
      </p:grpSp>
      <p:pic>
        <p:nvPicPr>
          <p:cNvPr descr="image id: travel / nigeria / clubs / uj_0299" id="242" name="Shape 242"/>
          <p:cNvPicPr preferRelativeResize="0"/>
          <p:nvPr/>
        </p:nvPicPr>
        <p:blipFill rotWithShape="1">
          <a:blip r:embed="rId5">
            <a:alphaModFix/>
          </a:blip>
          <a:srcRect b="0" l="0" r="0" t="0"/>
          <a:stretch/>
        </p:blipFill>
        <p:spPr>
          <a:xfrm>
            <a:off x="1219200" y="838200"/>
            <a:ext cx="2114550" cy="2895600"/>
          </a:xfrm>
          <a:prstGeom prst="rect">
            <a:avLst/>
          </a:prstGeom>
          <a:noFill/>
          <a:ln>
            <a:noFill/>
          </a:ln>
        </p:spPr>
      </p:pic>
      <p:sp>
        <p:nvSpPr>
          <p:cNvPr id="243" name="Shape 243"/>
          <p:cNvSpPr txBox="1"/>
          <p:nvPr/>
        </p:nvSpPr>
        <p:spPr>
          <a:xfrm>
            <a:off x="1371600" y="152400"/>
            <a:ext cx="18288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Impact"/>
              <a:buNone/>
            </a:pPr>
            <a:r>
              <a:rPr b="1" i="0" lang="en-US" sz="2400" u="none">
                <a:solidFill>
                  <a:schemeClr val="dk1"/>
                </a:solidFill>
                <a:latin typeface="Impact"/>
                <a:ea typeface="Impact"/>
                <a:cs typeface="Impact"/>
                <a:sym typeface="Impact"/>
              </a:rPr>
              <a:t>City Nightlife</a:t>
            </a:r>
          </a:p>
        </p:txBody>
      </p:sp>
      <p:pic>
        <p:nvPicPr>
          <p:cNvPr descr="smallatf" id="244" name="Shape 244"/>
          <p:cNvPicPr preferRelativeResize="0"/>
          <p:nvPr/>
        </p:nvPicPr>
        <p:blipFill rotWithShape="1">
          <a:blip r:embed="rId6">
            <a:alphaModFix/>
          </a:blip>
          <a:srcRect b="0" l="0" r="0" t="0"/>
          <a:stretch/>
        </p:blipFill>
        <p:spPr>
          <a:xfrm>
            <a:off x="1066800" y="4114800"/>
            <a:ext cx="2720974" cy="1463675"/>
          </a:xfrm>
          <a:prstGeom prst="rect">
            <a:avLst/>
          </a:prstGeom>
          <a:noFill/>
          <a:ln>
            <a:noFill/>
          </a:ln>
        </p:spPr>
      </p:pic>
      <p:sp>
        <p:nvSpPr>
          <p:cNvPr id="245" name="Shape 245"/>
          <p:cNvSpPr txBox="1"/>
          <p:nvPr/>
        </p:nvSpPr>
        <p:spPr>
          <a:xfrm>
            <a:off x="914400" y="5638800"/>
            <a:ext cx="32003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Business &amp; Technology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50" name="Shape 250"/>
        <p:cNvGrpSpPr/>
        <p:nvPr/>
      </p:nvGrpSpPr>
      <p:grpSpPr>
        <a:xfrm>
          <a:off x="0" y="0"/>
          <a:ext cx="0" cy="0"/>
          <a:chOff x="0" y="0"/>
          <a:chExt cx="0" cy="0"/>
        </a:xfrm>
      </p:grpSpPr>
      <p:pic>
        <p:nvPicPr>
          <p:cNvPr descr="civ_plateau_jour2" id="251" name="Shape 251"/>
          <p:cNvPicPr preferRelativeResize="0"/>
          <p:nvPr/>
        </p:nvPicPr>
        <p:blipFill rotWithShape="1">
          <a:blip r:embed="rId3">
            <a:alphaModFix/>
          </a:blip>
          <a:srcRect b="0" l="0" r="0" t="0"/>
          <a:stretch/>
        </p:blipFill>
        <p:spPr>
          <a:xfrm>
            <a:off x="228600" y="152400"/>
            <a:ext cx="3962399" cy="2620962"/>
          </a:xfrm>
          <a:prstGeom prst="rect">
            <a:avLst/>
          </a:prstGeom>
          <a:noFill/>
          <a:ln>
            <a:noFill/>
          </a:ln>
        </p:spPr>
      </p:pic>
      <p:sp>
        <p:nvSpPr>
          <p:cNvPr id="252" name="Shape 252"/>
          <p:cNvSpPr txBox="1"/>
          <p:nvPr/>
        </p:nvSpPr>
        <p:spPr>
          <a:xfrm>
            <a:off x="457200" y="2819400"/>
            <a:ext cx="3429000"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ABIDJAN, Cote d’Ivoire</a:t>
            </a:r>
          </a:p>
        </p:txBody>
      </p:sp>
      <p:pic>
        <p:nvPicPr>
          <p:cNvPr descr="dakar" id="253" name="Shape 253"/>
          <p:cNvPicPr preferRelativeResize="0"/>
          <p:nvPr/>
        </p:nvPicPr>
        <p:blipFill rotWithShape="1">
          <a:blip r:embed="rId4">
            <a:alphaModFix/>
          </a:blip>
          <a:srcRect b="0" l="0" r="0" t="0"/>
          <a:stretch/>
        </p:blipFill>
        <p:spPr>
          <a:xfrm>
            <a:off x="4724400" y="3581400"/>
            <a:ext cx="4229100" cy="2857499"/>
          </a:xfrm>
          <a:prstGeom prst="rect">
            <a:avLst/>
          </a:prstGeom>
          <a:noFill/>
          <a:ln>
            <a:noFill/>
          </a:ln>
        </p:spPr>
      </p:pic>
      <p:sp>
        <p:nvSpPr>
          <p:cNvPr id="254" name="Shape 254"/>
          <p:cNvSpPr txBox="1"/>
          <p:nvPr/>
        </p:nvSpPr>
        <p:spPr>
          <a:xfrm>
            <a:off x="4572000" y="6461125"/>
            <a:ext cx="41148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DAKAR, Sénégal</a:t>
            </a:r>
          </a:p>
        </p:txBody>
      </p:sp>
      <p:pic>
        <p:nvPicPr>
          <p:cNvPr descr="DAR05" id="255" name="Shape 255"/>
          <p:cNvPicPr preferRelativeResize="0"/>
          <p:nvPr/>
        </p:nvPicPr>
        <p:blipFill rotWithShape="1">
          <a:blip r:embed="rId5">
            <a:alphaModFix/>
          </a:blip>
          <a:srcRect b="0" l="0" r="0" t="0"/>
          <a:stretch/>
        </p:blipFill>
        <p:spPr>
          <a:xfrm>
            <a:off x="6497637" y="152400"/>
            <a:ext cx="2476500" cy="3276600"/>
          </a:xfrm>
          <a:prstGeom prst="rect">
            <a:avLst/>
          </a:prstGeom>
          <a:noFill/>
          <a:ln>
            <a:noFill/>
          </a:ln>
        </p:spPr>
      </p:pic>
      <p:sp>
        <p:nvSpPr>
          <p:cNvPr id="256" name="Shape 256"/>
          <p:cNvSpPr txBox="1"/>
          <p:nvPr/>
        </p:nvSpPr>
        <p:spPr>
          <a:xfrm>
            <a:off x="4267200" y="533400"/>
            <a:ext cx="23622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900" u="none">
                <a:solidFill>
                  <a:schemeClr val="dk1"/>
                </a:solidFill>
                <a:latin typeface="Arial"/>
                <a:ea typeface="Arial"/>
                <a:cs typeface="Arial"/>
                <a:sym typeface="Arial"/>
              </a:rPr>
              <a:t>DAR es SALAAM</a:t>
            </a:r>
            <a:r>
              <a:rPr b="1" i="0" lang="en-US" sz="2000" u="none">
                <a:solidFill>
                  <a:schemeClr val="dk1"/>
                </a:solidFill>
                <a:latin typeface="Arial"/>
                <a:ea typeface="Arial"/>
                <a:cs typeface="Arial"/>
                <a:sym typeface="Arial"/>
              </a:rPr>
              <a:t>, Tanzania</a:t>
            </a:r>
          </a:p>
        </p:txBody>
      </p:sp>
      <p:pic>
        <p:nvPicPr>
          <p:cNvPr descr="Maianga_cedida_por_S_o_Gamboa" id="257" name="Shape 257"/>
          <p:cNvPicPr preferRelativeResize="0"/>
          <p:nvPr/>
        </p:nvPicPr>
        <p:blipFill rotWithShape="1">
          <a:blip r:embed="rId6">
            <a:alphaModFix/>
          </a:blip>
          <a:srcRect b="0" l="0" r="0" t="0"/>
          <a:stretch/>
        </p:blipFill>
        <p:spPr>
          <a:xfrm>
            <a:off x="228600" y="3429000"/>
            <a:ext cx="3962399" cy="2971799"/>
          </a:xfrm>
          <a:prstGeom prst="rect">
            <a:avLst/>
          </a:prstGeom>
          <a:noFill/>
          <a:ln>
            <a:noFill/>
          </a:ln>
        </p:spPr>
      </p:pic>
      <p:sp>
        <p:nvSpPr>
          <p:cNvPr id="258" name="Shape 258"/>
          <p:cNvSpPr txBox="1"/>
          <p:nvPr/>
        </p:nvSpPr>
        <p:spPr>
          <a:xfrm>
            <a:off x="381000" y="6461125"/>
            <a:ext cx="35052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LUANDA, Angola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63" name="Shape 263"/>
        <p:cNvGrpSpPr/>
        <p:nvPr/>
      </p:nvGrpSpPr>
      <p:grpSpPr>
        <a:xfrm>
          <a:off x="0" y="0"/>
          <a:ext cx="0" cy="0"/>
          <a:chOff x="0" y="0"/>
          <a:chExt cx="0" cy="0"/>
        </a:xfrm>
      </p:grpSpPr>
      <p:sp>
        <p:nvSpPr>
          <p:cNvPr id="264" name="Shape 264"/>
          <p:cNvSpPr txBox="1"/>
          <p:nvPr/>
        </p:nvSpPr>
        <p:spPr>
          <a:xfrm>
            <a:off x="1352550" y="1828800"/>
            <a:ext cx="6496049" cy="2101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#4   Africa doesn’t have literary or philosophical traditions like other places.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69" name="Shape 269"/>
        <p:cNvGrpSpPr/>
        <p:nvPr/>
      </p:nvGrpSpPr>
      <p:grpSpPr>
        <a:xfrm>
          <a:off x="0" y="0"/>
          <a:ext cx="0" cy="0"/>
          <a:chOff x="0" y="0"/>
          <a:chExt cx="0" cy="0"/>
        </a:xfrm>
      </p:grpSpPr>
      <p:sp>
        <p:nvSpPr>
          <p:cNvPr id="270" name="Shape 270"/>
          <p:cNvSpPr txBox="1"/>
          <p:nvPr/>
        </p:nvSpPr>
        <p:spPr>
          <a:xfrm>
            <a:off x="533400" y="771525"/>
            <a:ext cx="4038599" cy="5314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African Oral Literature</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Oral Artists,Oral tales,Warrior Poetry</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Dynastic Poetry </a:t>
            </a:r>
            <a:r>
              <a:rPr b="1" i="0" lang="en-US" sz="1800" u="none">
                <a:solidFill>
                  <a:srgbClr val="000000"/>
                </a:solidFill>
                <a:latin typeface="Arial"/>
                <a:ea typeface="Arial"/>
                <a:cs typeface="Arial"/>
                <a:sym typeface="Arial"/>
              </a:rPr>
              <a:t>Afrikaner Literature</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Afrikaans PoetryAfrikaans Prose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Amharic Literature</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Oral,Modern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Anglophone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Poetry Prose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Arabic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Maghreb Egyptian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Children's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Traditional Contemporary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Creation Myths</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By countries Themes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Francophone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Poetry Prose </a:t>
            </a:r>
          </a:p>
        </p:txBody>
      </p:sp>
      <p:sp>
        <p:nvSpPr>
          <p:cNvPr id="271" name="Shape 271"/>
          <p:cNvSpPr txBox="1"/>
          <p:nvPr/>
        </p:nvSpPr>
        <p:spPr>
          <a:xfrm>
            <a:off x="4876800" y="717550"/>
            <a:ext cx="3733800" cy="57276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Lusophone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Angola Mozambique </a:t>
            </a:r>
            <a:r>
              <a:rPr b="1" i="0" lang="en-US" sz="1800" u="none">
                <a:solidFill>
                  <a:srgbClr val="000000"/>
                </a:solidFill>
                <a:latin typeface="Arial"/>
                <a:ea typeface="Arial"/>
                <a:cs typeface="Arial"/>
                <a:sym typeface="Arial"/>
              </a:rPr>
              <a:t>Negritude</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Articles Poetry, Prose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Non-fiction</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Essays,Travel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Post-Colonial Literature</a:t>
            </a:r>
            <a:r>
              <a:rPr b="0" i="0" lang="en-US" sz="1800" u="none">
                <a:solidFill>
                  <a:srgbClr val="000000"/>
                </a:solidFill>
                <a:latin typeface="Arial"/>
                <a:ea typeface="Arial"/>
                <a:cs typeface="Arial"/>
                <a:sym typeface="Arial"/>
              </a:rPr>
              <a:t> &gt;</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Liberation Struggle,Black ConsciousnessCold-War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Swahili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Traditional,Contemporary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Women's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Poetry,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Young Adults</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Pre-teens,Twentysomethings </a:t>
            </a:r>
          </a:p>
          <a:p>
            <a:pPr indent="0" lvl="0" marL="0" marR="0" rtl="0" algn="l">
              <a:lnSpc>
                <a:spcPct val="100000"/>
              </a:lnSpc>
              <a:spcBef>
                <a:spcPts val="900"/>
              </a:spcBef>
              <a:spcAft>
                <a:spcPts val="0"/>
              </a:spcAft>
              <a:buClr>
                <a:srgbClr val="000000"/>
              </a:buClr>
              <a:buSzPct val="25000"/>
              <a:buFont typeface="Arial"/>
              <a:buNone/>
            </a:pPr>
            <a:r>
              <a:rPr b="1" i="0" lang="en-US" sz="1800" u="none">
                <a:solidFill>
                  <a:srgbClr val="000000"/>
                </a:solidFill>
                <a:latin typeface="Arial"/>
                <a:ea typeface="Arial"/>
                <a:cs typeface="Arial"/>
                <a:sym typeface="Arial"/>
              </a:rPr>
              <a:t>Zulu Literature</a:t>
            </a:r>
            <a:r>
              <a:rPr b="0" i="0" lang="en-US" sz="1800" u="none">
                <a:solidFill>
                  <a:srgbClr val="000000"/>
                </a:solidFill>
                <a:latin typeface="Arial"/>
                <a:ea typeface="Arial"/>
                <a:cs typeface="Arial"/>
                <a:sym typeface="Arial"/>
              </a:rPr>
              <a:t> </a:t>
            </a:r>
            <a:br>
              <a:rPr b="0" i="0" lang="en-US" sz="1800" u="none">
                <a:solidFill>
                  <a:srgbClr val="000000"/>
                </a:solidFill>
                <a:latin typeface="Arial"/>
                <a:ea typeface="Arial"/>
                <a:cs typeface="Arial"/>
                <a:sym typeface="Arial"/>
              </a:rPr>
            </a:br>
            <a:r>
              <a:rPr b="0" i="0" lang="en-US" sz="1800" u="none">
                <a:solidFill>
                  <a:srgbClr val="000000"/>
                </a:solidFill>
                <a:latin typeface="Arial"/>
                <a:ea typeface="Arial"/>
                <a:cs typeface="Arial"/>
                <a:sym typeface="Arial"/>
              </a:rPr>
              <a:t>Oral,Contemporary</a:t>
            </a: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 name="Shape 272"/>
          <p:cNvSpPr txBox="1"/>
          <p:nvPr/>
        </p:nvSpPr>
        <p:spPr>
          <a:xfrm>
            <a:off x="457200" y="228600"/>
            <a:ext cx="83057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AFRICAN WRITERS INDEX</a:t>
            </a:r>
            <a:r>
              <a:rPr b="0" i="0" lang="en-US" sz="1800" u="none">
                <a:solidFill>
                  <a:schemeClr val="dk1"/>
                </a:solidFill>
                <a:latin typeface="Arial"/>
                <a:ea typeface="Arial"/>
                <a:cs typeface="Arial"/>
                <a:sym typeface="Arial"/>
              </a:rPr>
              <a:t> (retrieved from www.geocities.com/africanwriters)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77" name="Shape 277"/>
        <p:cNvGrpSpPr/>
        <p:nvPr/>
      </p:nvGrpSpPr>
      <p:grpSpPr>
        <a:xfrm>
          <a:off x="0" y="0"/>
          <a:ext cx="0" cy="0"/>
          <a:chOff x="0" y="0"/>
          <a:chExt cx="0" cy="0"/>
        </a:xfrm>
      </p:grpSpPr>
      <p:sp>
        <p:nvSpPr>
          <p:cNvPr id="278" name="Shape 278"/>
          <p:cNvSpPr txBox="1"/>
          <p:nvPr/>
        </p:nvSpPr>
        <p:spPr>
          <a:xfrm>
            <a:off x="381000" y="304800"/>
            <a:ext cx="6248399" cy="6276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African writers and philosophers have existed at least since the days of the great library at Timbuktu.</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The political movement called the “</a:t>
            </a:r>
            <a:r>
              <a:rPr b="1" i="0" lang="en-US" sz="1800" u="none">
                <a:solidFill>
                  <a:schemeClr val="dk1"/>
                </a:solidFill>
                <a:latin typeface="Tahoma"/>
                <a:ea typeface="Tahoma"/>
                <a:cs typeface="Tahoma"/>
                <a:sym typeface="Tahoma"/>
              </a:rPr>
              <a:t>Pan-African movement</a:t>
            </a:r>
            <a:r>
              <a:rPr b="0" i="0" lang="en-US" sz="1800" u="none">
                <a:solidFill>
                  <a:schemeClr val="dk1"/>
                </a:solidFill>
                <a:latin typeface="Tahoma"/>
                <a:ea typeface="Tahoma"/>
                <a:cs typeface="Tahoma"/>
                <a:sym typeface="Tahoma"/>
              </a:rPr>
              <a:t>” and the call for </a:t>
            </a:r>
            <a:r>
              <a:rPr lang="en-US" sz="1800">
                <a:solidFill>
                  <a:schemeClr val="dk1"/>
                </a:solidFill>
                <a:latin typeface="Tahoma"/>
                <a:ea typeface="Tahoma"/>
                <a:cs typeface="Tahoma"/>
                <a:sym typeface="Tahoma"/>
              </a:rPr>
              <a:t>independence</a:t>
            </a:r>
            <a:r>
              <a:rPr b="0" i="0" lang="en-US" sz="1800" u="none">
                <a:solidFill>
                  <a:schemeClr val="dk1"/>
                </a:solidFill>
                <a:latin typeface="Tahoma"/>
                <a:ea typeface="Tahoma"/>
                <a:cs typeface="Tahoma"/>
                <a:sym typeface="Tahoma"/>
              </a:rPr>
              <a:t> of African states was first conceived by the writers and poets of the literary movement called “</a:t>
            </a:r>
            <a:r>
              <a:rPr b="1" i="0" lang="en-US" sz="1800" u="none">
                <a:solidFill>
                  <a:schemeClr val="dk1"/>
                </a:solidFill>
                <a:latin typeface="Tahoma"/>
                <a:ea typeface="Tahoma"/>
                <a:cs typeface="Tahoma"/>
                <a:sym typeface="Tahoma"/>
              </a:rPr>
              <a:t>négritude</a:t>
            </a:r>
            <a:r>
              <a:rPr b="0" i="0" lang="en-US" sz="1800" u="none">
                <a:solidFill>
                  <a:schemeClr val="dk1"/>
                </a:solidFill>
                <a:latin typeface="Tahoma"/>
                <a:ea typeface="Tahoma"/>
                <a:cs typeface="Tahoma"/>
                <a:sym typeface="Tahoma"/>
              </a:rPr>
              <a:t>”, which called on Africans to reject becoming like their colonial rulers, and to return to their African identity and honor their unique cultural values and lifestyle. This battle of ideas was fought by the words of the young writers and poets of the 1950’s who became the presidents and statesmen of the newly </a:t>
            </a:r>
            <a:r>
              <a:rPr lang="en-US" sz="1800">
                <a:solidFill>
                  <a:schemeClr val="dk1"/>
                </a:solidFill>
                <a:latin typeface="Tahoma"/>
                <a:ea typeface="Tahoma"/>
                <a:cs typeface="Tahoma"/>
                <a:sym typeface="Tahoma"/>
              </a:rPr>
              <a:t>independent</a:t>
            </a:r>
            <a:r>
              <a:rPr b="0" i="0" lang="en-US" sz="1800" u="none">
                <a:solidFill>
                  <a:schemeClr val="dk1"/>
                </a:solidFill>
                <a:latin typeface="Tahoma"/>
                <a:ea typeface="Tahoma"/>
                <a:cs typeface="Tahoma"/>
                <a:sym typeface="Tahoma"/>
              </a:rPr>
              <a:t> states of Africa.…</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Léopold Sédar Senghor of Senegal</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Kwame Nkrumah of Ghana</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Jomo Kenyatta of Kenya</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Cheikh Hamidou Kane of Guinea </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Wole Soyinka, Buchi Emecheta                                                                     	and Chinua Achebe of Nigeria</a:t>
            </a:r>
          </a:p>
          <a:p>
            <a:pPr indent="0" lvl="0" marL="0" marR="0" rtl="0" algn="l">
              <a:lnSpc>
                <a:spcPct val="100000"/>
              </a:lnSpc>
              <a:spcBef>
                <a:spcPts val="90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Ferdinand Oyono of Cameroon</a:t>
            </a:r>
          </a:p>
        </p:txBody>
      </p:sp>
      <p:pic>
        <p:nvPicPr>
          <p:cNvPr descr="emecheta" id="279" name="Shape 279"/>
          <p:cNvPicPr preferRelativeResize="0"/>
          <p:nvPr/>
        </p:nvPicPr>
        <p:blipFill rotWithShape="1">
          <a:blip r:embed="rId3">
            <a:alphaModFix/>
          </a:blip>
          <a:srcRect b="0" l="0" r="0" t="0"/>
          <a:stretch/>
        </p:blipFill>
        <p:spPr>
          <a:xfrm>
            <a:off x="7467600" y="4419600"/>
            <a:ext cx="1474786" cy="2305050"/>
          </a:xfrm>
          <a:prstGeom prst="rect">
            <a:avLst/>
          </a:prstGeom>
          <a:noFill/>
          <a:ln>
            <a:noFill/>
          </a:ln>
        </p:spPr>
      </p:pic>
      <p:pic>
        <p:nvPicPr>
          <p:cNvPr descr="sephotog" id="280" name="Shape 280"/>
          <p:cNvPicPr preferRelativeResize="0"/>
          <p:nvPr/>
        </p:nvPicPr>
        <p:blipFill rotWithShape="1">
          <a:blip r:embed="rId4">
            <a:alphaModFix/>
          </a:blip>
          <a:srcRect b="0" l="0" r="0" t="0"/>
          <a:stretch/>
        </p:blipFill>
        <p:spPr>
          <a:xfrm>
            <a:off x="5867400" y="4724400"/>
            <a:ext cx="1401762" cy="1981199"/>
          </a:xfrm>
          <a:prstGeom prst="rect">
            <a:avLst/>
          </a:prstGeom>
          <a:noFill/>
          <a:ln>
            <a:noFill/>
          </a:ln>
        </p:spPr>
      </p:pic>
      <p:grpSp>
        <p:nvGrpSpPr>
          <p:cNvPr id="281" name="Shape 281"/>
          <p:cNvGrpSpPr/>
          <p:nvPr/>
        </p:nvGrpSpPr>
        <p:grpSpPr>
          <a:xfrm>
            <a:off x="1000125" y="2303461"/>
            <a:ext cx="7143749" cy="0"/>
            <a:chOff x="0" y="0"/>
            <a:chExt cx="7143749" cy="0"/>
          </a:xfrm>
        </p:grpSpPr>
        <p:sp>
          <p:nvSpPr>
            <p:cNvPr id="282" name="Shape 282"/>
            <p:cNvSpPr txBox="1"/>
            <p:nvPr/>
          </p:nvSpPr>
          <p:spPr>
            <a:xfrm>
              <a:off x="0" y="0"/>
              <a:ext cx="71437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283" name="Shape 283"/>
            <p:cNvGrpSpPr/>
            <p:nvPr/>
          </p:nvGrpSpPr>
          <p:grpSpPr>
            <a:xfrm>
              <a:off x="0" y="0"/>
              <a:ext cx="7143749" cy="0"/>
              <a:chOff x="0" y="0"/>
              <a:chExt cx="7143749" cy="0"/>
            </a:xfrm>
          </p:grpSpPr>
          <p:sp>
            <p:nvSpPr>
              <p:cNvPr id="284" name="Shape 284"/>
              <p:cNvSpPr txBox="1"/>
              <p:nvPr/>
            </p:nvSpPr>
            <p:spPr>
              <a:xfrm>
                <a:off x="0" y="0"/>
                <a:ext cx="71437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85" name="Shape 285"/>
              <p:cNvSpPr txBox="1"/>
              <p:nvPr/>
            </p:nvSpPr>
            <p:spPr>
              <a:xfrm>
                <a:off x="0" y="0"/>
                <a:ext cx="4465636"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pic>
        <p:nvPicPr>
          <p:cNvPr descr="arton282" id="286" name="Shape 286"/>
          <p:cNvPicPr preferRelativeResize="0"/>
          <p:nvPr/>
        </p:nvPicPr>
        <p:blipFill rotWithShape="1">
          <a:blip r:embed="rId5">
            <a:alphaModFix/>
          </a:blip>
          <a:srcRect b="0" l="0" r="0" t="0"/>
          <a:stretch/>
        </p:blipFill>
        <p:spPr>
          <a:xfrm>
            <a:off x="7391400" y="228600"/>
            <a:ext cx="1514474" cy="2438399"/>
          </a:xfrm>
          <a:prstGeom prst="rect">
            <a:avLst/>
          </a:prstGeom>
          <a:noFill/>
          <a:ln>
            <a:noFill/>
          </a:ln>
        </p:spPr>
      </p:pic>
      <p:pic>
        <p:nvPicPr>
          <p:cNvPr descr="souinka" id="287" name="Shape 287"/>
          <p:cNvPicPr preferRelativeResize="0"/>
          <p:nvPr/>
        </p:nvPicPr>
        <p:blipFill rotWithShape="1">
          <a:blip r:embed="rId6">
            <a:alphaModFix/>
          </a:blip>
          <a:srcRect b="0" l="0" r="0" t="0"/>
          <a:stretch/>
        </p:blipFill>
        <p:spPr>
          <a:xfrm>
            <a:off x="4572000" y="3962400"/>
            <a:ext cx="1612900" cy="1660525"/>
          </a:xfrm>
          <a:prstGeom prst="rect">
            <a:avLst/>
          </a:prstGeom>
          <a:noFill/>
          <a:ln>
            <a:noFill/>
          </a:ln>
        </p:spPr>
      </p:pic>
      <p:pic>
        <p:nvPicPr>
          <p:cNvPr descr="1413_bookpage" id="288" name="Shape 288"/>
          <p:cNvPicPr preferRelativeResize="0"/>
          <p:nvPr/>
        </p:nvPicPr>
        <p:blipFill rotWithShape="1">
          <a:blip r:embed="rId7">
            <a:alphaModFix/>
          </a:blip>
          <a:srcRect b="0" l="0" r="0" t="0"/>
          <a:stretch/>
        </p:blipFill>
        <p:spPr>
          <a:xfrm>
            <a:off x="7010400" y="2247900"/>
            <a:ext cx="1519236" cy="23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92" name="Shape 292"/>
        <p:cNvGrpSpPr/>
        <p:nvPr/>
      </p:nvGrpSpPr>
      <p:grpSpPr>
        <a:xfrm>
          <a:off x="0" y="0"/>
          <a:ext cx="0" cy="0"/>
          <a:chOff x="0" y="0"/>
          <a:chExt cx="0" cy="0"/>
        </a:xfrm>
      </p:grpSpPr>
      <p:sp>
        <p:nvSpPr>
          <p:cNvPr id="293" name="Shape 293"/>
          <p:cNvSpPr txBox="1"/>
          <p:nvPr/>
        </p:nvSpPr>
        <p:spPr>
          <a:xfrm>
            <a:off x="990600" y="1997075"/>
            <a:ext cx="7315200" cy="1431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#5   Real Africans are black and are originally from Africa.</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298" name="Shape 298"/>
        <p:cNvGrpSpPr/>
        <p:nvPr/>
      </p:nvGrpSpPr>
      <p:grpSpPr>
        <a:xfrm>
          <a:off x="0" y="0"/>
          <a:ext cx="0" cy="0"/>
          <a:chOff x="0" y="0"/>
          <a:chExt cx="0" cy="0"/>
        </a:xfrm>
      </p:grpSpPr>
      <p:pic>
        <p:nvPicPr>
          <p:cNvPr descr="khalil_marcos" id="299" name="Shape 299"/>
          <p:cNvPicPr preferRelativeResize="0"/>
          <p:nvPr/>
        </p:nvPicPr>
        <p:blipFill rotWithShape="1">
          <a:blip r:embed="rId3">
            <a:alphaModFix/>
          </a:blip>
          <a:srcRect b="0" l="0" r="0" t="0"/>
          <a:stretch/>
        </p:blipFill>
        <p:spPr>
          <a:xfrm>
            <a:off x="2057400" y="1219200"/>
            <a:ext cx="1697037" cy="2514599"/>
          </a:xfrm>
          <a:prstGeom prst="rect">
            <a:avLst/>
          </a:prstGeom>
          <a:noFill/>
          <a:ln>
            <a:noFill/>
          </a:ln>
        </p:spPr>
      </p:pic>
      <p:pic>
        <p:nvPicPr>
          <p:cNvPr descr="MGAVAMB00095" id="300" name="Shape 300"/>
          <p:cNvPicPr preferRelativeResize="0"/>
          <p:nvPr/>
        </p:nvPicPr>
        <p:blipFill rotWithShape="1">
          <a:blip r:embed="rId4">
            <a:alphaModFix/>
          </a:blip>
          <a:srcRect b="0" l="0" r="0" t="0"/>
          <a:stretch/>
        </p:blipFill>
        <p:spPr>
          <a:xfrm>
            <a:off x="685800" y="3124200"/>
            <a:ext cx="3048000" cy="2025650"/>
          </a:xfrm>
          <a:prstGeom prst="rect">
            <a:avLst/>
          </a:prstGeom>
          <a:noFill/>
          <a:ln>
            <a:noFill/>
          </a:ln>
        </p:spPr>
      </p:pic>
      <p:sp>
        <p:nvSpPr>
          <p:cNvPr id="301" name="Shape 301"/>
          <p:cNvSpPr txBox="1"/>
          <p:nvPr/>
        </p:nvSpPr>
        <p:spPr>
          <a:xfrm>
            <a:off x="1524000" y="381000"/>
            <a:ext cx="60960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Real Africans…</a:t>
            </a:r>
          </a:p>
        </p:txBody>
      </p:sp>
      <p:pic>
        <p:nvPicPr>
          <p:cNvPr descr="senegal_senegalese_ts" id="302" name="Shape 302"/>
          <p:cNvPicPr preferRelativeResize="0"/>
          <p:nvPr/>
        </p:nvPicPr>
        <p:blipFill rotWithShape="1">
          <a:blip r:embed="rId5">
            <a:alphaModFix/>
          </a:blip>
          <a:srcRect b="0" l="0" r="0" t="0"/>
          <a:stretch/>
        </p:blipFill>
        <p:spPr>
          <a:xfrm>
            <a:off x="685800" y="1219200"/>
            <a:ext cx="1409700" cy="2005012"/>
          </a:xfrm>
          <a:prstGeom prst="rect">
            <a:avLst/>
          </a:prstGeom>
          <a:noFill/>
          <a:ln>
            <a:noFill/>
          </a:ln>
        </p:spPr>
      </p:pic>
      <p:grpSp>
        <p:nvGrpSpPr>
          <p:cNvPr id="303" name="Shape 303"/>
          <p:cNvGrpSpPr/>
          <p:nvPr/>
        </p:nvGrpSpPr>
        <p:grpSpPr>
          <a:xfrm>
            <a:off x="3763962" y="2873375"/>
            <a:ext cx="1616074" cy="1112836"/>
            <a:chOff x="0" y="0"/>
            <a:chExt cx="1616074" cy="1112836"/>
          </a:xfrm>
        </p:grpSpPr>
        <p:sp>
          <p:nvSpPr>
            <p:cNvPr id="304" name="Shape 304"/>
            <p:cNvSpPr txBox="1"/>
            <p:nvPr/>
          </p:nvSpPr>
          <p:spPr>
            <a:xfrm>
              <a:off x="0" y="0"/>
              <a:ext cx="12763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05" name="Shape 305"/>
            <p:cNvSpPr txBox="1"/>
            <p:nvPr/>
          </p:nvSpPr>
          <p:spPr>
            <a:xfrm>
              <a:off x="0" y="0"/>
              <a:ext cx="1616074" cy="11128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000" u="sng">
                  <a:solidFill>
                    <a:schemeClr val="hlink"/>
                  </a:solidFill>
                  <a:latin typeface="Arial"/>
                  <a:ea typeface="Arial"/>
                  <a:cs typeface="Arial"/>
                  <a:sym typeface="Arial"/>
                  <a:hlinkClick r:id="rId6"/>
                </a:rPr>
                <a:t>  </a:t>
              </a:r>
              <a:r>
                <a:rPr b="1" i="0" lang="en-US" sz="5700" u="none">
                  <a:solidFill>
                    <a:schemeClr val="dk1"/>
                  </a:solidFill>
                  <a:latin typeface="Arial"/>
                  <a:ea typeface="Arial"/>
                  <a:cs typeface="Arial"/>
                  <a:sym typeface="Arial"/>
                </a:rPr>
                <a:t> </a:t>
              </a:r>
              <a:r>
                <a:rPr b="1" i="0" lang="en-US" sz="1000" u="none">
                  <a:solidFill>
                    <a:schemeClr val="dk1"/>
                  </a:solidFill>
                  <a:latin typeface="Arial"/>
                  <a:ea typeface="Arial"/>
                  <a:cs typeface="Arial"/>
                  <a:sym typeface="Arial"/>
                </a:rPr>
                <a:t>                                      </a:t>
              </a:r>
            </a:p>
          </p:txBody>
        </p:sp>
      </p:grpSp>
      <p:pic>
        <p:nvPicPr>
          <p:cNvPr descr="ESTEN203" id="306" name="Shape 306"/>
          <p:cNvPicPr preferRelativeResize="0"/>
          <p:nvPr/>
        </p:nvPicPr>
        <p:blipFill rotWithShape="1">
          <a:blip r:embed="rId7">
            <a:alphaModFix/>
          </a:blip>
          <a:srcRect b="0" l="0" r="0" t="0"/>
          <a:stretch/>
        </p:blipFill>
        <p:spPr>
          <a:xfrm>
            <a:off x="5715000" y="1219200"/>
            <a:ext cx="2895600" cy="1897062"/>
          </a:xfrm>
          <a:prstGeom prst="rect">
            <a:avLst/>
          </a:prstGeom>
          <a:noFill/>
          <a:ln>
            <a:noFill/>
          </a:ln>
        </p:spPr>
      </p:pic>
      <p:pic>
        <p:nvPicPr>
          <p:cNvPr descr="Cape%20Verde" id="307" name="Shape 307"/>
          <p:cNvPicPr preferRelativeResize="0"/>
          <p:nvPr/>
        </p:nvPicPr>
        <p:blipFill rotWithShape="1">
          <a:blip r:embed="rId8">
            <a:alphaModFix/>
          </a:blip>
          <a:srcRect b="0" l="0" r="0" t="0"/>
          <a:stretch/>
        </p:blipFill>
        <p:spPr>
          <a:xfrm>
            <a:off x="1600200" y="5029200"/>
            <a:ext cx="2278061" cy="1519236"/>
          </a:xfrm>
          <a:prstGeom prst="rect">
            <a:avLst/>
          </a:prstGeom>
          <a:noFill/>
          <a:ln>
            <a:noFill/>
          </a:ln>
        </p:spPr>
      </p:pic>
      <p:pic>
        <p:nvPicPr>
          <p:cNvPr descr="EGCAI010" id="308" name="Shape 308"/>
          <p:cNvPicPr preferRelativeResize="0"/>
          <p:nvPr/>
        </p:nvPicPr>
        <p:blipFill rotWithShape="1">
          <a:blip r:embed="rId9">
            <a:alphaModFix/>
          </a:blip>
          <a:srcRect b="0" l="0" r="0" t="0"/>
          <a:stretch/>
        </p:blipFill>
        <p:spPr>
          <a:xfrm>
            <a:off x="5715000" y="2819400"/>
            <a:ext cx="2895600" cy="1908174"/>
          </a:xfrm>
          <a:prstGeom prst="rect">
            <a:avLst/>
          </a:prstGeom>
          <a:noFill/>
          <a:ln>
            <a:noFill/>
          </a:ln>
        </p:spPr>
      </p:pic>
      <p:pic>
        <p:nvPicPr>
          <p:cNvPr descr="MLBABKO00107" id="309" name="Shape 309"/>
          <p:cNvPicPr preferRelativeResize="0"/>
          <p:nvPr/>
        </p:nvPicPr>
        <p:blipFill rotWithShape="1">
          <a:blip r:embed="rId10">
            <a:alphaModFix/>
          </a:blip>
          <a:srcRect b="0" l="0" r="0" t="0"/>
          <a:stretch/>
        </p:blipFill>
        <p:spPr>
          <a:xfrm>
            <a:off x="3733800" y="1219200"/>
            <a:ext cx="2006600" cy="3009899"/>
          </a:xfrm>
          <a:prstGeom prst="rect">
            <a:avLst/>
          </a:prstGeom>
          <a:noFill/>
          <a:ln>
            <a:noFill/>
          </a:ln>
        </p:spPr>
      </p:pic>
      <p:pic>
        <p:nvPicPr>
          <p:cNvPr descr="MLSGDJE00271" id="310" name="Shape 310"/>
          <p:cNvPicPr preferRelativeResize="0"/>
          <p:nvPr/>
        </p:nvPicPr>
        <p:blipFill rotWithShape="1">
          <a:blip r:embed="rId11">
            <a:alphaModFix/>
          </a:blip>
          <a:srcRect b="0" l="0" r="0" t="0"/>
          <a:stretch/>
        </p:blipFill>
        <p:spPr>
          <a:xfrm>
            <a:off x="5715000" y="4572000"/>
            <a:ext cx="2895600" cy="1935161"/>
          </a:xfrm>
          <a:prstGeom prst="rect">
            <a:avLst/>
          </a:prstGeom>
          <a:noFill/>
          <a:ln>
            <a:noFill/>
          </a:ln>
        </p:spPr>
      </p:pic>
      <p:pic>
        <p:nvPicPr>
          <p:cNvPr descr="harari_woman_web2" id="311" name="Shape 311"/>
          <p:cNvPicPr preferRelativeResize="0"/>
          <p:nvPr/>
        </p:nvPicPr>
        <p:blipFill rotWithShape="1">
          <a:blip r:embed="rId12">
            <a:alphaModFix/>
          </a:blip>
          <a:srcRect b="0" l="0" r="0" t="0"/>
          <a:stretch/>
        </p:blipFill>
        <p:spPr>
          <a:xfrm>
            <a:off x="3311525" y="4038600"/>
            <a:ext cx="2520949" cy="2487612"/>
          </a:xfrm>
          <a:prstGeom prst="rect">
            <a:avLst/>
          </a:prstGeom>
          <a:noFill/>
          <a:ln>
            <a:noFill/>
          </a:ln>
        </p:spPr>
      </p:pic>
      <p:grpSp>
        <p:nvGrpSpPr>
          <p:cNvPr id="312" name="Shape 312"/>
          <p:cNvGrpSpPr/>
          <p:nvPr/>
        </p:nvGrpSpPr>
        <p:grpSpPr>
          <a:xfrm>
            <a:off x="0" y="2316161"/>
            <a:ext cx="9144000" cy="2225675"/>
            <a:chOff x="0" y="0"/>
            <a:chExt cx="9144000" cy="2225675"/>
          </a:xfrm>
        </p:grpSpPr>
        <p:sp>
          <p:nvSpPr>
            <p:cNvPr id="313" name="Shape 313"/>
            <p:cNvSpPr txBox="1"/>
            <p:nvPr/>
          </p:nvSpPr>
          <p:spPr>
            <a:xfrm>
              <a:off x="0" y="0"/>
              <a:ext cx="4759324"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14" name="Shape 314"/>
            <p:cNvSpPr txBox="1"/>
            <p:nvPr/>
          </p:nvSpPr>
          <p:spPr>
            <a:xfrm>
              <a:off x="0" y="0"/>
              <a:ext cx="9144000" cy="222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900" u="none">
                  <a:solidFill>
                    <a:srgbClr val="000000"/>
                  </a:solidFill>
                  <a:latin typeface="Arial"/>
                  <a:ea typeface="Arial"/>
                  <a:cs typeface="Arial"/>
                  <a:sym typeface="Arial"/>
                </a:rPr>
                <a:t>  </a:t>
              </a:r>
              <a:r>
                <a:rPr b="0" i="0" lang="en-US" sz="13100" u="none">
                  <a:solidFill>
                    <a:srgbClr val="000000"/>
                  </a:solidFill>
                  <a:latin typeface="Arial"/>
                  <a:ea typeface="Arial"/>
                  <a:cs typeface="Arial"/>
                  <a:sym typeface="Arial"/>
                </a:rPr>
                <a:t> </a:t>
              </a:r>
              <a:r>
                <a:rPr b="0" i="0" lang="en-US" sz="900" u="none">
                  <a:solidFill>
                    <a:srgbClr val="000000"/>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900" u="none">
                <a:solidFill>
                  <a:srgbClr val="000000"/>
                </a:solidFill>
                <a:latin typeface="Arial"/>
                <a:ea typeface="Arial"/>
                <a:cs typeface="Arial"/>
                <a:sym typeface="Arial"/>
              </a:endParaRPr>
            </a:p>
          </p:txBody>
        </p:sp>
      </p:grpSp>
      <p:pic>
        <p:nvPicPr>
          <p:cNvPr descr="Yemi Adetunji—Senior Executive, Resources Operating Group" id="315" name="Shape 315"/>
          <p:cNvPicPr preferRelativeResize="0"/>
          <p:nvPr/>
        </p:nvPicPr>
        <p:blipFill rotWithShape="1">
          <a:blip r:embed="rId13">
            <a:alphaModFix/>
          </a:blip>
          <a:srcRect b="0" l="0" r="0" t="0"/>
          <a:stretch/>
        </p:blipFill>
        <p:spPr>
          <a:xfrm>
            <a:off x="685800" y="5029200"/>
            <a:ext cx="1114425" cy="152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20" name="Shape 320"/>
        <p:cNvGrpSpPr/>
        <p:nvPr/>
      </p:nvGrpSpPr>
      <p:grpSpPr>
        <a:xfrm>
          <a:off x="0" y="0"/>
          <a:ext cx="0" cy="0"/>
          <a:chOff x="0" y="0"/>
          <a:chExt cx="0" cy="0"/>
        </a:xfrm>
      </p:grpSpPr>
      <p:sp>
        <p:nvSpPr>
          <p:cNvPr id="321" name="Shape 321"/>
          <p:cNvSpPr txBox="1"/>
          <p:nvPr/>
        </p:nvSpPr>
        <p:spPr>
          <a:xfrm>
            <a:off x="152400" y="609600"/>
            <a:ext cx="2743199"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…are of diverse origins, religions, ethnic backgrounds, and ways of life. </a:t>
            </a:r>
          </a:p>
        </p:txBody>
      </p:sp>
      <p:pic>
        <p:nvPicPr>
          <p:cNvPr descr="muslim_children_in_south_africa" id="322" name="Shape 322"/>
          <p:cNvPicPr preferRelativeResize="0"/>
          <p:nvPr/>
        </p:nvPicPr>
        <p:blipFill rotWithShape="1">
          <a:blip r:embed="rId3">
            <a:alphaModFix/>
          </a:blip>
          <a:srcRect b="0" l="0" r="0" t="0"/>
          <a:stretch/>
        </p:blipFill>
        <p:spPr>
          <a:xfrm>
            <a:off x="762000" y="4267200"/>
            <a:ext cx="2933700" cy="1871662"/>
          </a:xfrm>
          <a:prstGeom prst="rect">
            <a:avLst/>
          </a:prstGeom>
          <a:noFill/>
          <a:ln>
            <a:noFill/>
          </a:ln>
        </p:spPr>
      </p:pic>
      <p:pic>
        <p:nvPicPr>
          <p:cNvPr descr="_40979016_eid_ap203b" id="323" name="Shape 323"/>
          <p:cNvPicPr preferRelativeResize="0"/>
          <p:nvPr/>
        </p:nvPicPr>
        <p:blipFill rotWithShape="1">
          <a:blip r:embed="rId4">
            <a:alphaModFix/>
          </a:blip>
          <a:srcRect b="0" l="0" r="0" t="0"/>
          <a:stretch/>
        </p:blipFill>
        <p:spPr>
          <a:xfrm>
            <a:off x="2743200" y="685800"/>
            <a:ext cx="2514599" cy="1881186"/>
          </a:xfrm>
          <a:prstGeom prst="rect">
            <a:avLst/>
          </a:prstGeom>
          <a:noFill/>
          <a:ln>
            <a:noFill/>
          </a:ln>
        </p:spPr>
      </p:pic>
      <p:pic>
        <p:nvPicPr>
          <p:cNvPr descr="South Africans" id="324" name="Shape 324"/>
          <p:cNvPicPr preferRelativeResize="0"/>
          <p:nvPr/>
        </p:nvPicPr>
        <p:blipFill rotWithShape="1">
          <a:blip r:embed="rId5">
            <a:alphaModFix/>
          </a:blip>
          <a:srcRect b="0" l="0" r="0" t="0"/>
          <a:stretch/>
        </p:blipFill>
        <p:spPr>
          <a:xfrm>
            <a:off x="4953000" y="685800"/>
            <a:ext cx="3940175" cy="5486399"/>
          </a:xfrm>
          <a:prstGeom prst="rect">
            <a:avLst/>
          </a:prstGeom>
          <a:noFill/>
          <a:ln>
            <a:noFill/>
          </a:ln>
        </p:spPr>
      </p:pic>
      <p:sp>
        <p:nvSpPr>
          <p:cNvPr id="325" name="Shape 325"/>
          <p:cNvSpPr txBox="1"/>
          <p:nvPr/>
        </p:nvSpPr>
        <p:spPr>
          <a:xfrm>
            <a:off x="2819400" y="2819400"/>
            <a:ext cx="2133599"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1" i="1" lang="en-US" sz="2000" u="none">
                <a:solidFill>
                  <a:schemeClr val="dk1"/>
                </a:solidFill>
                <a:latin typeface="Tahoma"/>
                <a:ea typeface="Tahoma"/>
                <a:cs typeface="Tahoma"/>
                <a:sym typeface="Tahoma"/>
              </a:rPr>
              <a:t>There is more diversity in Africa than anywhere else.</a:t>
            </a:r>
          </a:p>
        </p:txBody>
      </p:sp>
      <p:pic>
        <p:nvPicPr>
          <p:cNvPr descr="An Ethiopian man reads the bible in door of his home in northern highlands" id="326" name="Shape 326"/>
          <p:cNvPicPr preferRelativeResize="0"/>
          <p:nvPr/>
        </p:nvPicPr>
        <p:blipFill rotWithShape="1">
          <a:blip r:embed="rId6">
            <a:alphaModFix/>
          </a:blip>
          <a:srcRect b="0" l="0" r="0" t="0"/>
          <a:stretch/>
        </p:blipFill>
        <p:spPr>
          <a:xfrm>
            <a:off x="3681412" y="4267200"/>
            <a:ext cx="1257299" cy="1904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31" name="Shape 331"/>
        <p:cNvGrpSpPr/>
        <p:nvPr/>
      </p:nvGrpSpPr>
      <p:grpSpPr>
        <a:xfrm>
          <a:off x="0" y="0"/>
          <a:ext cx="0" cy="0"/>
          <a:chOff x="0" y="0"/>
          <a:chExt cx="0" cy="0"/>
        </a:xfrm>
      </p:grpSpPr>
      <p:sp>
        <p:nvSpPr>
          <p:cNvPr id="332" name="Shape 332"/>
          <p:cNvSpPr txBox="1"/>
          <p:nvPr/>
        </p:nvSpPr>
        <p:spPr>
          <a:xfrm>
            <a:off x="685800" y="304800"/>
            <a:ext cx="228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33" name="Shape 333"/>
          <p:cNvSpPr txBox="1"/>
          <p:nvPr/>
        </p:nvSpPr>
        <p:spPr>
          <a:xfrm>
            <a:off x="1828800" y="1752600"/>
            <a:ext cx="5454650" cy="2101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#6 Africa is a country and all the people there speak “African”.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38" name="Shape 338"/>
        <p:cNvGrpSpPr/>
        <p:nvPr/>
      </p:nvGrpSpPr>
      <p:grpSpPr>
        <a:xfrm>
          <a:off x="0" y="0"/>
          <a:ext cx="0" cy="0"/>
          <a:chOff x="0" y="0"/>
          <a:chExt cx="0" cy="0"/>
        </a:xfrm>
      </p:grpSpPr>
      <p:sp>
        <p:nvSpPr>
          <p:cNvPr id="339" name="Shape 339"/>
          <p:cNvSpPr txBox="1"/>
          <p:nvPr/>
        </p:nvSpPr>
        <p:spPr>
          <a:xfrm>
            <a:off x="514350" y="381000"/>
            <a:ext cx="8115300"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1" i="0" lang="en-US" sz="2000" u="none">
                <a:solidFill>
                  <a:schemeClr val="dk1"/>
                </a:solidFill>
                <a:latin typeface="Tahoma"/>
                <a:ea typeface="Tahoma"/>
                <a:cs typeface="Tahoma"/>
                <a:sym typeface="Tahoma"/>
              </a:rPr>
              <a:t>Africa is a continent which has 54 </a:t>
            </a:r>
            <a:r>
              <a:rPr b="1" lang="en-US" sz="2000">
                <a:solidFill>
                  <a:schemeClr val="dk1"/>
                </a:solidFill>
                <a:latin typeface="Tahoma"/>
                <a:ea typeface="Tahoma"/>
                <a:cs typeface="Tahoma"/>
                <a:sym typeface="Tahoma"/>
              </a:rPr>
              <a:t>independent</a:t>
            </a:r>
            <a:r>
              <a:rPr b="1" i="0" lang="en-US" sz="2000" u="none">
                <a:solidFill>
                  <a:schemeClr val="dk1"/>
                </a:solidFill>
                <a:latin typeface="Tahoma"/>
                <a:ea typeface="Tahoma"/>
                <a:cs typeface="Tahoma"/>
                <a:sym typeface="Tahoma"/>
              </a:rPr>
              <a:t> states.</a:t>
            </a:r>
          </a:p>
        </p:txBody>
      </p:sp>
      <p:pic>
        <p:nvPicPr>
          <p:cNvPr descr="africa_map.jpg" id="340" name="Shape 340"/>
          <p:cNvPicPr preferRelativeResize="0"/>
          <p:nvPr/>
        </p:nvPicPr>
        <p:blipFill rotWithShape="1">
          <a:blip r:embed="rId3">
            <a:alphaModFix/>
          </a:blip>
          <a:srcRect b="0" l="0" r="0" t="0"/>
          <a:stretch/>
        </p:blipFill>
        <p:spPr>
          <a:xfrm>
            <a:off x="1143000" y="914400"/>
            <a:ext cx="6683374" cy="563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28" name="Shape 128"/>
        <p:cNvGrpSpPr/>
        <p:nvPr/>
      </p:nvGrpSpPr>
      <p:grpSpPr>
        <a:xfrm>
          <a:off x="0" y="0"/>
          <a:ext cx="0" cy="0"/>
          <a:chOff x="0" y="0"/>
          <a:chExt cx="0" cy="0"/>
        </a:xfrm>
      </p:grpSpPr>
      <p:sp>
        <p:nvSpPr>
          <p:cNvPr id="129" name="Shape 129"/>
          <p:cNvSpPr txBox="1"/>
          <p:nvPr>
            <p:ph type="title"/>
          </p:nvPr>
        </p:nvSpPr>
        <p:spPr>
          <a:xfrm>
            <a:off x="457200" y="685800"/>
            <a:ext cx="8229600" cy="4038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People often have some ideas</a:t>
            </a: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 about Africa that are just not true</a:t>
            </a:r>
            <a:br>
              <a:rPr b="0" i="0" lang="en-US" sz="4000" u="none" cap="none" strike="noStrike">
                <a:solidFill>
                  <a:schemeClr val="dk2"/>
                </a:solidFill>
                <a:latin typeface="Arial"/>
                <a:ea typeface="Arial"/>
                <a:cs typeface="Arial"/>
                <a:sym typeface="Arial"/>
              </a:rPr>
            </a:br>
            <a:br>
              <a:rPr b="0" i="0" lang="en-US" sz="4000" u="none" cap="none" strike="noStrike">
                <a:solidFill>
                  <a:schemeClr val="dk2"/>
                </a:solidFill>
                <a:latin typeface="Arial"/>
                <a:ea typeface="Arial"/>
                <a:cs typeface="Arial"/>
                <a:sym typeface="Arial"/>
              </a:rPr>
            </a:br>
            <a:r>
              <a:rPr b="0" i="0" lang="en-US" sz="4000" u="none" cap="none" strike="noStrike">
                <a:solidFill>
                  <a:schemeClr val="dk2"/>
                </a:solidFill>
                <a:latin typeface="Arial"/>
                <a:ea typeface="Arial"/>
                <a:cs typeface="Arial"/>
                <a:sym typeface="Arial"/>
              </a:rPr>
              <a:t>Here are the top 10 …</a:t>
            </a:r>
            <a:br>
              <a:rPr b="0" i="0" lang="en-US" sz="4000" u="none" cap="none" strike="noStrike">
                <a:solidFill>
                  <a:schemeClr val="dk2"/>
                </a:solidFill>
                <a:latin typeface="Arial"/>
                <a:ea typeface="Arial"/>
                <a:cs typeface="Arial"/>
                <a:sym typeface="Arial"/>
              </a:rPr>
            </a:br>
            <a:br>
              <a:rPr b="0" i="0" lang="en-US" sz="4000" u="none" cap="none" strike="noStrike">
                <a:solidFill>
                  <a:schemeClr val="dk2"/>
                </a:solidFill>
                <a:latin typeface="Arial"/>
                <a:ea typeface="Arial"/>
                <a:cs typeface="Arial"/>
                <a:sym typeface="Arial"/>
              </a:rPr>
            </a:b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45" name="Shape 345"/>
        <p:cNvGrpSpPr/>
        <p:nvPr/>
      </p:nvGrpSpPr>
      <p:grpSpPr>
        <a:xfrm>
          <a:off x="0" y="0"/>
          <a:ext cx="0" cy="0"/>
          <a:chOff x="0" y="0"/>
          <a:chExt cx="0" cy="0"/>
        </a:xfrm>
      </p:grpSpPr>
      <p:sp>
        <p:nvSpPr>
          <p:cNvPr id="346" name="Shape 346"/>
          <p:cNvSpPr txBox="1"/>
          <p:nvPr/>
        </p:nvSpPr>
        <p:spPr>
          <a:xfrm>
            <a:off x="533400" y="304800"/>
            <a:ext cx="4800600" cy="3114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i="0" lang="en-US" sz="1800" u="none">
                <a:solidFill>
                  <a:schemeClr val="dk1"/>
                </a:solidFill>
                <a:latin typeface="Helvetica Neue"/>
                <a:ea typeface="Helvetica Neue"/>
                <a:cs typeface="Helvetica Neue"/>
                <a:sym typeface="Helvetica Neue"/>
              </a:rPr>
              <a:t>There are between 2000 and 3000 languages spoken on the African continent, with about 8000 different dialects. African languages are categorized into 4 language families. Arabic </a:t>
            </a:r>
            <a:r>
              <a:rPr lang="en-US" sz="1800">
                <a:solidFill>
                  <a:schemeClr val="dk1"/>
                </a:solidFill>
                <a:latin typeface="Helvetica Neue"/>
                <a:ea typeface="Helvetica Neue"/>
                <a:cs typeface="Helvetica Neue"/>
                <a:sym typeface="Helvetica Neue"/>
              </a:rPr>
              <a:t>is also common</a:t>
            </a:r>
            <a:r>
              <a:rPr b="0" i="0" lang="en-US" sz="1800" u="none">
                <a:solidFill>
                  <a:schemeClr val="dk1"/>
                </a:solidFill>
                <a:latin typeface="Helvetica Neue"/>
                <a:ea typeface="Helvetica Neue"/>
                <a:cs typeface="Helvetica Neue"/>
                <a:sym typeface="Helvetica Neue"/>
              </a:rPr>
              <a:t>. </a:t>
            </a:r>
          </a:p>
          <a:p>
            <a:pPr indent="0" lvl="0" marL="0" marR="0" rtl="0" algn="l">
              <a:lnSpc>
                <a:spcPct val="100000"/>
              </a:lnSpc>
              <a:spcBef>
                <a:spcPts val="900"/>
              </a:spcBef>
              <a:spcAft>
                <a:spcPts val="0"/>
              </a:spcAft>
              <a:buClr>
                <a:schemeClr val="dk1"/>
              </a:buClr>
              <a:buSzPct val="25000"/>
              <a:buFont typeface="Helvetica Neue"/>
              <a:buNone/>
            </a:pPr>
            <a:r>
              <a:rPr b="0" i="0" lang="en-US" sz="1800" u="none">
                <a:solidFill>
                  <a:schemeClr val="dk1"/>
                </a:solidFill>
                <a:latin typeface="Helvetica Neue"/>
                <a:ea typeface="Helvetica Neue"/>
                <a:cs typeface="Helvetica Neue"/>
                <a:sym typeface="Helvetica Neue"/>
              </a:rPr>
              <a:t>This map shows the four main African language families. </a:t>
            </a:r>
            <a:r>
              <a:rPr b="0" i="1" lang="en-US" sz="1800" u="none">
                <a:solidFill>
                  <a:schemeClr val="dk1"/>
                </a:solidFill>
                <a:latin typeface="Helvetica Neue"/>
                <a:ea typeface="Helvetica Neue"/>
                <a:cs typeface="Helvetica Neue"/>
                <a:sym typeface="Helvetica Neue"/>
              </a:rPr>
              <a:t>© Mark Dingemanse of </a:t>
            </a:r>
            <a:r>
              <a:rPr b="0" i="1" lang="en-US" sz="1800" u="sng">
                <a:solidFill>
                  <a:schemeClr val="hlink"/>
                </a:solidFill>
                <a:latin typeface="Arial"/>
                <a:ea typeface="Arial"/>
                <a:cs typeface="Arial"/>
                <a:sym typeface="Arial"/>
                <a:hlinkClick r:id="rId3"/>
              </a:rPr>
              <a:t>vormdicht</a:t>
            </a:r>
            <a:r>
              <a:rPr b="0" i="0" lang="en-US" sz="1800" u="none">
                <a:solidFill>
                  <a:schemeClr val="dk1"/>
                </a:solidFill>
                <a:latin typeface="Helvetica Neue"/>
                <a:ea typeface="Helvetica Neue"/>
                <a:cs typeface="Helvetica Neue"/>
                <a:sym typeface="Helvetica Neue"/>
              </a:rPr>
              <a:t>). </a:t>
            </a:r>
          </a:p>
          <a:p>
            <a:pPr indent="0" lvl="0" marL="0" marR="0" rtl="0" algn="l">
              <a:lnSpc>
                <a:spcPct val="100000"/>
              </a:lnSpc>
              <a:spcBef>
                <a:spcPts val="0"/>
              </a:spcBef>
              <a:spcAft>
                <a:spcPts val="0"/>
              </a:spcAft>
              <a:buNone/>
            </a:pPr>
            <a:r>
              <a:t/>
            </a:r>
            <a:endParaRPr b="0" i="0" sz="1800" u="none">
              <a:solidFill>
                <a:schemeClr val="dk1"/>
              </a:solidFill>
              <a:latin typeface="Helvetica Neue"/>
              <a:ea typeface="Helvetica Neue"/>
              <a:cs typeface="Helvetica Neue"/>
              <a:sym typeface="Helvetica Neue"/>
            </a:endParaRPr>
          </a:p>
        </p:txBody>
      </p:sp>
      <p:grpSp>
        <p:nvGrpSpPr>
          <p:cNvPr id="347" name="Shape 347"/>
          <p:cNvGrpSpPr/>
          <p:nvPr/>
        </p:nvGrpSpPr>
        <p:grpSpPr>
          <a:xfrm>
            <a:off x="1371600" y="3019550"/>
            <a:ext cx="7772402" cy="2819392"/>
            <a:chOff x="0" y="0"/>
            <a:chExt cx="3151187" cy="1600199"/>
          </a:xfrm>
        </p:grpSpPr>
        <p:sp>
          <p:nvSpPr>
            <p:cNvPr id="348" name="Shape 348"/>
            <p:cNvSpPr txBox="1"/>
            <p:nvPr/>
          </p:nvSpPr>
          <p:spPr>
            <a:xfrm>
              <a:off x="0" y="0"/>
              <a:ext cx="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349" name="Shape 349"/>
            <p:cNvGrpSpPr/>
            <p:nvPr/>
          </p:nvGrpSpPr>
          <p:grpSpPr>
            <a:xfrm>
              <a:off x="0" y="0"/>
              <a:ext cx="3151187" cy="1600199"/>
              <a:chOff x="0" y="0"/>
              <a:chExt cx="3151187" cy="1600199"/>
            </a:xfrm>
          </p:grpSpPr>
          <p:sp>
            <p:nvSpPr>
              <p:cNvPr id="350" name="Shape 350"/>
              <p:cNvSpPr txBox="1"/>
              <p:nvPr/>
            </p:nvSpPr>
            <p:spPr>
              <a:xfrm>
                <a:off x="0" y="0"/>
                <a:ext cx="1990724" cy="16001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i="0" lang="en-US" sz="1000" u="none">
                    <a:solidFill>
                      <a:schemeClr val="dk1"/>
                    </a:solidFill>
                    <a:latin typeface="Helvetica Neue"/>
                    <a:ea typeface="Helvetica Neue"/>
                    <a:cs typeface="Helvetica Neue"/>
                    <a:sym typeface="Helvetica Neue"/>
                  </a:rPr>
                  <a:t>  </a:t>
                </a:r>
                <a:r>
                  <a:rPr b="0" i="0" lang="en-US" sz="9900" u="none">
                    <a:solidFill>
                      <a:schemeClr val="dk1"/>
                    </a:solidFill>
                    <a:latin typeface="Helvetica Neue"/>
                    <a:ea typeface="Helvetica Neue"/>
                    <a:cs typeface="Helvetica Neue"/>
                    <a:sym typeface="Helvetica Neue"/>
                  </a:rPr>
                  <a:t> </a:t>
                </a:r>
                <a:r>
                  <a:rPr b="0" i="0" lang="en-US" sz="1000" u="none">
                    <a:solidFill>
                      <a:schemeClr val="dk1"/>
                    </a:solidFill>
                    <a:latin typeface="Helvetica Neue"/>
                    <a:ea typeface="Helvetica Neue"/>
                    <a:cs typeface="Helvetica Neue"/>
                    <a:sym typeface="Helvetica Neue"/>
                  </a:rPr>
                  <a:t>                                             </a:t>
                </a:r>
              </a:p>
            </p:txBody>
          </p:sp>
          <p:sp>
            <p:nvSpPr>
              <p:cNvPr id="351" name="Shape 351"/>
              <p:cNvSpPr txBox="1"/>
              <p:nvPr/>
            </p:nvSpPr>
            <p:spPr>
              <a:xfrm>
                <a:off x="1990725" y="0"/>
                <a:ext cx="1160462" cy="1600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br>
                  <a:rPr b="1" i="0" lang="en-US" sz="900" u="none">
                    <a:solidFill>
                      <a:schemeClr val="dk1"/>
                    </a:solidFill>
                    <a:latin typeface="Helvetica Neue"/>
                    <a:ea typeface="Helvetica Neue"/>
                    <a:cs typeface="Helvetica Neue"/>
                    <a:sym typeface="Helvetica Neue"/>
                  </a:rPr>
                </a:br>
                <a:r>
                  <a:rPr b="1" i="0" lang="en-US" sz="2000" u="none">
                    <a:solidFill>
                      <a:srgbClr val="B8BE5C"/>
                    </a:solidFill>
                    <a:latin typeface="Helvetica Neue"/>
                    <a:ea typeface="Helvetica Neue"/>
                    <a:cs typeface="Helvetica Neue"/>
                    <a:sym typeface="Helvetica Neue"/>
                  </a:rPr>
                  <a:t>• Afro-Asiatic</a:t>
                </a:r>
                <a:r>
                  <a:rPr b="1" i="0" lang="en-US" sz="2000" u="none">
                    <a:solidFill>
                      <a:schemeClr val="dk1"/>
                    </a:solidFill>
                    <a:latin typeface="Helvetica Neue"/>
                    <a:ea typeface="Helvetica Neue"/>
                    <a:cs typeface="Helvetica Neue"/>
                    <a:sym typeface="Helvetica Neue"/>
                  </a:rPr>
                  <a:t> </a:t>
                </a:r>
                <a:br>
                  <a:rPr b="1" i="0" lang="en-US" sz="2000" u="none">
                    <a:solidFill>
                      <a:schemeClr val="dk1"/>
                    </a:solidFill>
                    <a:latin typeface="Helvetica Neue"/>
                    <a:ea typeface="Helvetica Neue"/>
                    <a:cs typeface="Helvetica Neue"/>
                    <a:sym typeface="Helvetica Neue"/>
                  </a:rPr>
                </a:br>
                <a:r>
                  <a:rPr b="1" i="0" lang="en-US" sz="2000" u="none">
                    <a:solidFill>
                      <a:srgbClr val="95790B"/>
                    </a:solidFill>
                    <a:latin typeface="Helvetica Neue"/>
                    <a:ea typeface="Helvetica Neue"/>
                    <a:cs typeface="Helvetica Neue"/>
                    <a:sym typeface="Helvetica Neue"/>
                  </a:rPr>
                  <a:t>• Nilo-Saharan</a:t>
                </a:r>
                <a:r>
                  <a:rPr b="1" i="0" lang="en-US" sz="2000" u="none">
                    <a:solidFill>
                      <a:schemeClr val="dk1"/>
                    </a:solidFill>
                    <a:latin typeface="Helvetica Neue"/>
                    <a:ea typeface="Helvetica Neue"/>
                    <a:cs typeface="Helvetica Neue"/>
                    <a:sym typeface="Helvetica Neue"/>
                  </a:rPr>
                  <a:t> </a:t>
                </a:r>
                <a:br>
                  <a:rPr b="1" i="0" lang="en-US" sz="2000" u="none">
                    <a:solidFill>
                      <a:schemeClr val="dk1"/>
                    </a:solidFill>
                    <a:latin typeface="Helvetica Neue"/>
                    <a:ea typeface="Helvetica Neue"/>
                    <a:cs typeface="Helvetica Neue"/>
                    <a:sym typeface="Helvetica Neue"/>
                  </a:rPr>
                </a:br>
                <a:r>
                  <a:rPr b="1" i="0" lang="en-US" sz="2000" u="none">
                    <a:solidFill>
                      <a:srgbClr val="7DBE7A"/>
                    </a:solidFill>
                    <a:latin typeface="Helvetica Neue"/>
                    <a:ea typeface="Helvetica Neue"/>
                    <a:cs typeface="Helvetica Neue"/>
                    <a:sym typeface="Helvetica Neue"/>
                  </a:rPr>
                  <a:t>• Niger-Kordofanian</a:t>
                </a:r>
                <a:r>
                  <a:rPr b="1" i="0" lang="en-US" sz="2000" u="none">
                    <a:solidFill>
                      <a:schemeClr val="dk1"/>
                    </a:solidFill>
                    <a:latin typeface="Helvetica Neue"/>
                    <a:ea typeface="Helvetica Neue"/>
                    <a:cs typeface="Helvetica Neue"/>
                    <a:sym typeface="Helvetica Neue"/>
                  </a:rPr>
                  <a:t> </a:t>
                </a:r>
                <a:br>
                  <a:rPr b="1" i="0" lang="en-US" sz="2000" u="none">
                    <a:solidFill>
                      <a:schemeClr val="dk1"/>
                    </a:solidFill>
                    <a:latin typeface="Helvetica Neue"/>
                    <a:ea typeface="Helvetica Neue"/>
                    <a:cs typeface="Helvetica Neue"/>
                    <a:sym typeface="Helvetica Neue"/>
                  </a:rPr>
                </a:br>
                <a:r>
                  <a:rPr b="1" i="0" lang="en-US" sz="2000" u="none">
                    <a:solidFill>
                      <a:srgbClr val="D4592E"/>
                    </a:solidFill>
                    <a:latin typeface="Helvetica Neue"/>
                    <a:ea typeface="Helvetica Neue"/>
                    <a:cs typeface="Helvetica Neue"/>
                    <a:sym typeface="Helvetica Neue"/>
                  </a:rPr>
                  <a:t>• Khoi-San</a:t>
                </a:r>
                <a:r>
                  <a:rPr b="1" i="0" lang="en-US" sz="2000" u="none">
                    <a:solidFill>
                      <a:schemeClr val="dk1"/>
                    </a:solidFill>
                    <a:latin typeface="Helvetica Neue"/>
                    <a:ea typeface="Helvetica Neue"/>
                    <a:cs typeface="Helvetica Neue"/>
                    <a:sym typeface="Helvetica Neue"/>
                  </a:rPr>
                  <a:t> </a:t>
                </a:r>
                <a:br>
                  <a:rPr b="1" i="0" lang="en-US" sz="2000" u="none">
                    <a:solidFill>
                      <a:schemeClr val="dk1"/>
                    </a:solidFill>
                    <a:latin typeface="Helvetica Neue"/>
                    <a:ea typeface="Helvetica Neue"/>
                    <a:cs typeface="Helvetica Neue"/>
                    <a:sym typeface="Helvetica Neue"/>
                  </a:rPr>
                </a:br>
                <a:r>
                  <a:rPr b="1" i="0" lang="en-US" sz="2000" u="none">
                    <a:solidFill>
                      <a:srgbClr val="A883BD"/>
                    </a:solidFill>
                    <a:latin typeface="Helvetica Neue"/>
                    <a:ea typeface="Helvetica Neue"/>
                    <a:cs typeface="Helvetica Neue"/>
                    <a:sym typeface="Helvetica Neue"/>
                  </a:rPr>
                  <a:t>• Austronesian</a:t>
                </a:r>
                <a:r>
                  <a:rPr b="1" i="0" lang="en-US" sz="2000" u="none">
                    <a:solidFill>
                      <a:schemeClr val="dk1"/>
                    </a:solidFill>
                    <a:latin typeface="Helvetica Neue"/>
                    <a:ea typeface="Helvetica Neue"/>
                    <a:cs typeface="Helvetica Neue"/>
                    <a:sym typeface="Helvetica Neue"/>
                  </a:rPr>
                  <a:t> </a:t>
                </a:r>
              </a:p>
            </p:txBody>
          </p:sp>
        </p:grpSp>
      </p:grpSp>
      <p:pic>
        <p:nvPicPr>
          <p:cNvPr descr="african_language_families" id="352" name="Shape 352"/>
          <p:cNvPicPr preferRelativeResize="0"/>
          <p:nvPr/>
        </p:nvPicPr>
        <p:blipFill rotWithShape="1">
          <a:blip r:embed="rId4">
            <a:alphaModFix/>
          </a:blip>
          <a:srcRect b="0" l="0" r="0" t="0"/>
          <a:stretch/>
        </p:blipFill>
        <p:spPr>
          <a:xfrm>
            <a:off x="2162674" y="2503325"/>
            <a:ext cx="4039200" cy="435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57" name="Shape 357"/>
        <p:cNvGrpSpPr/>
        <p:nvPr/>
      </p:nvGrpSpPr>
      <p:grpSpPr>
        <a:xfrm>
          <a:off x="0" y="0"/>
          <a:ext cx="0" cy="0"/>
          <a:chOff x="0" y="0"/>
          <a:chExt cx="0" cy="0"/>
        </a:xfrm>
      </p:grpSpPr>
      <p:sp>
        <p:nvSpPr>
          <p:cNvPr id="358" name="Shape 358"/>
          <p:cNvSpPr txBox="1"/>
          <p:nvPr/>
        </p:nvSpPr>
        <p:spPr>
          <a:xfrm>
            <a:off x="1143000" y="1447800"/>
            <a:ext cx="6858000" cy="3441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#7   The African continent is mostly “jungle” and tropical rainforest with a few deserts and overpopulation everywhere.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63" name="Shape 363"/>
        <p:cNvGrpSpPr/>
        <p:nvPr/>
      </p:nvGrpSpPr>
      <p:grpSpPr>
        <a:xfrm>
          <a:off x="0" y="0"/>
          <a:ext cx="0" cy="0"/>
          <a:chOff x="0" y="0"/>
          <a:chExt cx="0" cy="0"/>
        </a:xfrm>
      </p:grpSpPr>
      <p:sp>
        <p:nvSpPr>
          <p:cNvPr id="364" name="Shape 364"/>
          <p:cNvSpPr txBox="1"/>
          <p:nvPr/>
        </p:nvSpPr>
        <p:spPr>
          <a:xfrm>
            <a:off x="-893762" y="-1789111"/>
            <a:ext cx="914400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Physical and Administrative Map of Africa" id="365" name="Shape 365"/>
          <p:cNvPicPr preferRelativeResize="0"/>
          <p:nvPr/>
        </p:nvPicPr>
        <p:blipFill rotWithShape="1">
          <a:blip r:embed="rId3">
            <a:alphaModFix/>
          </a:blip>
          <a:srcRect b="0" l="0" r="0" t="0"/>
          <a:stretch/>
        </p:blipFill>
        <p:spPr>
          <a:xfrm>
            <a:off x="152400" y="533400"/>
            <a:ext cx="5791200" cy="5659437"/>
          </a:xfrm>
          <a:prstGeom prst="rect">
            <a:avLst/>
          </a:prstGeom>
          <a:noFill/>
          <a:ln>
            <a:noFill/>
          </a:ln>
        </p:spPr>
      </p:pic>
      <p:sp>
        <p:nvSpPr>
          <p:cNvPr id="366" name="Shape 366"/>
          <p:cNvSpPr txBox="1"/>
          <p:nvPr/>
        </p:nvSpPr>
        <p:spPr>
          <a:xfrm>
            <a:off x="6096000" y="990600"/>
            <a:ext cx="3048000" cy="2563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The terrain of the African continent is varied, with mountains, valleys, rivers and lakes, plateaus and savannahs (or grasslands). The climate is varied as well. There is a rainy season and a dry season, humid and dry regions…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71" name="Shape 371"/>
        <p:cNvGrpSpPr/>
        <p:nvPr/>
      </p:nvGrpSpPr>
      <p:grpSpPr>
        <a:xfrm>
          <a:off x="0" y="0"/>
          <a:ext cx="0" cy="0"/>
          <a:chOff x="0" y="0"/>
          <a:chExt cx="0" cy="0"/>
        </a:xfrm>
      </p:grpSpPr>
      <p:sp>
        <p:nvSpPr>
          <p:cNvPr id="372" name="Shape 372"/>
          <p:cNvSpPr txBox="1"/>
          <p:nvPr/>
        </p:nvSpPr>
        <p:spPr>
          <a:xfrm>
            <a:off x="1066800" y="2362200"/>
            <a:ext cx="7010400" cy="2101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#8  North Africa is part of the Middle East, and not part of Africa.</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77" name="Shape 377"/>
        <p:cNvGrpSpPr/>
        <p:nvPr/>
      </p:nvGrpSpPr>
      <p:grpSpPr>
        <a:xfrm>
          <a:off x="0" y="0"/>
          <a:ext cx="0" cy="0"/>
          <a:chOff x="0" y="0"/>
          <a:chExt cx="0" cy="0"/>
        </a:xfrm>
      </p:grpSpPr>
      <p:sp>
        <p:nvSpPr>
          <p:cNvPr id="378" name="Shape 378"/>
          <p:cNvSpPr txBox="1"/>
          <p:nvPr/>
        </p:nvSpPr>
        <p:spPr>
          <a:xfrm>
            <a:off x="4953000" y="1219200"/>
            <a:ext cx="3962399" cy="410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Often people want to consider the northern part of Africa as part of the Middle East because of the influence of Islam. But, if we only consider religion, a much larger portion of the continent would be considered predominantly Muslim; and this percentage is growing.</a:t>
            </a:r>
          </a:p>
        </p:txBody>
      </p:sp>
      <p:pic>
        <p:nvPicPr>
          <p:cNvPr descr="africa_islam_87" id="379" name="Shape 379"/>
          <p:cNvPicPr preferRelativeResize="0"/>
          <p:nvPr/>
        </p:nvPicPr>
        <p:blipFill rotWithShape="1">
          <a:blip r:embed="rId3">
            <a:alphaModFix/>
          </a:blip>
          <a:srcRect b="0" l="0" r="0" t="0"/>
          <a:stretch/>
        </p:blipFill>
        <p:spPr>
          <a:xfrm>
            <a:off x="422275" y="838200"/>
            <a:ext cx="4149724" cy="4733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84" name="Shape 384"/>
        <p:cNvGrpSpPr/>
        <p:nvPr/>
      </p:nvGrpSpPr>
      <p:grpSpPr>
        <a:xfrm>
          <a:off x="0" y="0"/>
          <a:ext cx="0" cy="0"/>
          <a:chOff x="0" y="0"/>
          <a:chExt cx="0" cy="0"/>
        </a:xfrm>
      </p:grpSpPr>
      <p:sp>
        <p:nvSpPr>
          <p:cNvPr id="385" name="Shape 385"/>
          <p:cNvSpPr txBox="1"/>
          <p:nvPr/>
        </p:nvSpPr>
        <p:spPr>
          <a:xfrm>
            <a:off x="381000" y="381000"/>
            <a:ext cx="7086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6" name="Shape 386"/>
          <p:cNvSpPr txBox="1"/>
          <p:nvPr/>
        </p:nvSpPr>
        <p:spPr>
          <a:xfrm>
            <a:off x="1447800" y="1676400"/>
            <a:ext cx="6781800" cy="31067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#9   Africans are not capable of solving their problems on their own.</a:t>
            </a:r>
          </a:p>
          <a:p>
            <a:pPr indent="0" lvl="0" marL="0" marR="0" rtl="0" algn="l">
              <a:lnSpc>
                <a:spcPct val="100000"/>
              </a:lnSpc>
              <a:spcBef>
                <a:spcPts val="0"/>
              </a:spcBef>
              <a:spcAft>
                <a:spcPts val="0"/>
              </a:spcAft>
              <a:buNone/>
            </a:pPr>
            <a:r>
              <a:t/>
            </a:r>
            <a:endParaRPr b="1" i="0" sz="4400" u="none">
              <a:solidFill>
                <a:schemeClr val="dk1"/>
              </a:solidFill>
              <a:latin typeface="Bilbo"/>
              <a:ea typeface="Bilbo"/>
              <a:cs typeface="Bilbo"/>
              <a:sym typeface="Bilb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91" name="Shape 391"/>
        <p:cNvGrpSpPr/>
        <p:nvPr/>
      </p:nvGrpSpPr>
      <p:grpSpPr>
        <a:xfrm>
          <a:off x="0" y="0"/>
          <a:ext cx="0" cy="0"/>
          <a:chOff x="0" y="0"/>
          <a:chExt cx="0" cy="0"/>
        </a:xfrm>
      </p:grpSpPr>
      <p:sp>
        <p:nvSpPr>
          <p:cNvPr id="392" name="Shape 392"/>
          <p:cNvSpPr txBox="1"/>
          <p:nvPr/>
        </p:nvSpPr>
        <p:spPr>
          <a:xfrm>
            <a:off x="381000" y="457200"/>
            <a:ext cx="5333999" cy="24272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More and more often, African NGOs and grassroots organizations are getting involved in sustainable development projects in their own countries.</a:t>
            </a:r>
          </a:p>
          <a:p>
            <a:pPr indent="0" lvl="0" marL="0" marR="0" rtl="0" algn="l">
              <a:lnSpc>
                <a:spcPct val="100000"/>
              </a:lnSpc>
              <a:spcBef>
                <a:spcPts val="90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In the film, « ABC Africa », we will see one case where a group of women started a project to support and care for AIDS orphans in their community.</a:t>
            </a:r>
          </a:p>
        </p:txBody>
      </p:sp>
      <p:sp>
        <p:nvSpPr>
          <p:cNvPr id="393" name="Shape 393"/>
          <p:cNvSpPr txBox="1"/>
          <p:nvPr/>
        </p:nvSpPr>
        <p:spPr>
          <a:xfrm>
            <a:off x="3617912" y="2263775"/>
            <a:ext cx="9144000" cy="0"/>
          </a:xfrm>
          <a:prstGeom prst="rect">
            <a:avLst/>
          </a:prstGeom>
          <a:solidFill>
            <a:srgbClr val="262626"/>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ABC Africa DVD: Standard Edition" id="394" name="Shape 394"/>
          <p:cNvPicPr preferRelativeResize="0"/>
          <p:nvPr/>
        </p:nvPicPr>
        <p:blipFill rotWithShape="1">
          <a:blip r:embed="rId3">
            <a:alphaModFix/>
          </a:blip>
          <a:srcRect b="0" l="0" r="0" t="0"/>
          <a:stretch/>
        </p:blipFill>
        <p:spPr>
          <a:xfrm>
            <a:off x="5410200" y="2362200"/>
            <a:ext cx="3136899" cy="4267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399" name="Shape 399"/>
        <p:cNvGrpSpPr/>
        <p:nvPr/>
      </p:nvGrpSpPr>
      <p:grpSpPr>
        <a:xfrm>
          <a:off x="0" y="0"/>
          <a:ext cx="0" cy="0"/>
          <a:chOff x="0" y="0"/>
          <a:chExt cx="0" cy="0"/>
        </a:xfrm>
      </p:grpSpPr>
      <p:sp>
        <p:nvSpPr>
          <p:cNvPr id="400" name="Shape 400"/>
          <p:cNvSpPr txBox="1"/>
          <p:nvPr/>
        </p:nvSpPr>
        <p:spPr>
          <a:xfrm>
            <a:off x="1295400" y="1524000"/>
            <a:ext cx="6553200" cy="1431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#10  Africa is a continent of misery and problems.</a:t>
            </a:r>
          </a:p>
        </p:txBody>
      </p:sp>
      <p:sp>
        <p:nvSpPr>
          <p:cNvPr id="401" name="Shape 401"/>
          <p:cNvSpPr txBox="1"/>
          <p:nvPr/>
        </p:nvSpPr>
        <p:spPr>
          <a:xfrm>
            <a:off x="3962400" y="4572000"/>
            <a:ext cx="4419599"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It’s true that there are many problems and challenges facing a number of African countries, however, there are also signs of hope…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06" name="Shape 406"/>
        <p:cNvGrpSpPr/>
        <p:nvPr/>
      </p:nvGrpSpPr>
      <p:grpSpPr>
        <a:xfrm>
          <a:off x="0" y="0"/>
          <a:ext cx="0" cy="0"/>
          <a:chOff x="0" y="0"/>
          <a:chExt cx="0" cy="0"/>
        </a:xfrm>
      </p:grpSpPr>
      <p:sp>
        <p:nvSpPr>
          <p:cNvPr id="407" name="Shape 407"/>
          <p:cNvSpPr txBox="1"/>
          <p:nvPr>
            <p:ph idx="1" type="body"/>
          </p:nvPr>
        </p:nvSpPr>
        <p:spPr>
          <a:xfrm>
            <a:off x="4648200" y="1600200"/>
            <a:ext cx="4038599"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lang="en-US" sz="2800"/>
              <a:t>19</a:t>
            </a:r>
            <a:r>
              <a:rPr b="0" i="0" lang="en-US" sz="2800" u="none" cap="none" strike="noStrike">
                <a:solidFill>
                  <a:schemeClr val="dk1"/>
                </a:solidFill>
                <a:latin typeface="Arial"/>
                <a:ea typeface="Arial"/>
                <a:cs typeface="Arial"/>
                <a:sym typeface="Arial"/>
              </a:rPr>
              <a:t>% of </a:t>
            </a:r>
            <a:r>
              <a:rPr lang="en-US" sz="2800"/>
              <a:t>Sub-Saharan </a:t>
            </a:r>
            <a:r>
              <a:rPr b="0" i="0" lang="en-US" sz="2800" u="none" cap="none" strike="noStrike">
                <a:solidFill>
                  <a:schemeClr val="dk1"/>
                </a:solidFill>
                <a:latin typeface="Arial"/>
                <a:ea typeface="Arial"/>
                <a:cs typeface="Arial"/>
                <a:sym typeface="Arial"/>
              </a:rPr>
              <a:t>Africa’s population is undernourished, almost double the figure for the rest of the developing world.</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But three-fourths of the population is not malnourished. </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p:txBody>
      </p:sp>
      <p:sp>
        <p:nvSpPr>
          <p:cNvPr id="408" name="Shape 40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Poverty</a:t>
            </a:r>
          </a:p>
        </p:txBody>
      </p:sp>
      <p:pic>
        <p:nvPicPr>
          <p:cNvPr id="409" name="Shape 409"/>
          <p:cNvPicPr preferRelativeResize="0"/>
          <p:nvPr>
            <p:ph idx="1" type="body"/>
          </p:nvPr>
        </p:nvPicPr>
        <p:blipFill rotWithShape="1">
          <a:blip r:embed="rId3">
            <a:alphaModFix/>
          </a:blip>
          <a:srcRect b="0" l="0" r="0" t="0"/>
          <a:stretch/>
        </p:blipFill>
        <p:spPr>
          <a:xfrm>
            <a:off x="669925" y="1600200"/>
            <a:ext cx="3611561" cy="45259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14" name="Shape 414"/>
        <p:cNvGrpSpPr/>
        <p:nvPr/>
      </p:nvGrpSpPr>
      <p:grpSpPr>
        <a:xfrm>
          <a:off x="0" y="0"/>
          <a:ext cx="0" cy="0"/>
          <a:chOff x="0" y="0"/>
          <a:chExt cx="0" cy="0"/>
        </a:xfrm>
      </p:grpSpPr>
      <p:sp>
        <p:nvSpPr>
          <p:cNvPr id="415" name="Shape 41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Conflict / War</a:t>
            </a:r>
          </a:p>
        </p:txBody>
      </p:sp>
      <p:sp>
        <p:nvSpPr>
          <p:cNvPr id="416" name="Shape 416"/>
          <p:cNvSpPr txBox="1"/>
          <p:nvPr>
            <p:ph idx="1" type="body"/>
          </p:nvPr>
        </p:nvSpPr>
        <p:spPr>
          <a:xfrm>
            <a:off x="4648200" y="1295400"/>
            <a:ext cx="4495800" cy="5181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Only 6 countries were engaged in armed conflict in 2004, compared to 14 wars in 1998.</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Despite the decrease in conflicts, there are some 13 million internally displaced people, and 3.5 million refugees in Africa.</a:t>
            </a:r>
          </a:p>
        </p:txBody>
      </p:sp>
      <p:pic>
        <p:nvPicPr>
          <p:cNvPr id="417" name="Shape 417"/>
          <p:cNvPicPr preferRelativeResize="0"/>
          <p:nvPr>
            <p:ph idx="1" type="body"/>
          </p:nvPr>
        </p:nvPicPr>
        <p:blipFill rotWithShape="1">
          <a:blip r:embed="rId3">
            <a:alphaModFix/>
          </a:blip>
          <a:srcRect b="0" l="0" r="0" t="0"/>
          <a:stretch/>
        </p:blipFill>
        <p:spPr>
          <a:xfrm>
            <a:off x="457200" y="2487611"/>
            <a:ext cx="4038599" cy="2749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34" name="Shape 134"/>
        <p:cNvGrpSpPr/>
        <p:nvPr/>
      </p:nvGrpSpPr>
      <p:grpSpPr>
        <a:xfrm>
          <a:off x="0" y="0"/>
          <a:ext cx="0" cy="0"/>
          <a:chOff x="0" y="0"/>
          <a:chExt cx="0" cy="0"/>
        </a:xfrm>
      </p:grpSpPr>
      <p:sp>
        <p:nvSpPr>
          <p:cNvPr id="135" name="Shape 135"/>
          <p:cNvSpPr txBox="1"/>
          <p:nvPr/>
        </p:nvSpPr>
        <p:spPr>
          <a:xfrm>
            <a:off x="838200" y="914400"/>
            <a:ext cx="7315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36" name="Shape 136"/>
          <p:cNvSpPr txBox="1"/>
          <p:nvPr/>
        </p:nvSpPr>
        <p:spPr>
          <a:xfrm>
            <a:off x="1066800" y="457200"/>
            <a:ext cx="7010400"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2400" u="sng">
                <a:solidFill>
                  <a:schemeClr val="dk1"/>
                </a:solidFill>
                <a:latin typeface="Times New Roman"/>
                <a:ea typeface="Times New Roman"/>
                <a:cs typeface="Times New Roman"/>
                <a:sym typeface="Times New Roman"/>
              </a:rPr>
              <a:t>The Top 10 Myths about Africa</a:t>
            </a:r>
          </a:p>
        </p:txBody>
      </p:sp>
      <p:sp>
        <p:nvSpPr>
          <p:cNvPr id="137" name="Shape 137"/>
          <p:cNvSpPr txBox="1"/>
          <p:nvPr/>
        </p:nvSpPr>
        <p:spPr>
          <a:xfrm>
            <a:off x="304800" y="1066800"/>
            <a:ext cx="8686800" cy="4886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#1   The ancient African civilizations did not have a major impact on the world like other ancient civilizations did.</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#2   African social organization is by tribes while Europeans are organized by nationality.</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#3   The lifestyle, arts, and technology in Africa are primitive compared to the rest of the world.</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#4   Africans don’t have literature or philosophy.</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#5   Real Africans are black and of African origins.</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#6   Africa is a country and all the people there speak “African”.</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#7   The African continent is mostly “jungle” or tropical rainforest with a few deserts and overpopulation everywhere.</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#8   North Africa is not part of Africa.</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#9   Africans are not capable of solving their own problems.</a:t>
            </a:r>
          </a:p>
          <a:p>
            <a:pPr indent="0" lvl="0" marL="0" marR="0" rtl="0" algn="l">
              <a:lnSpc>
                <a:spcPct val="100000"/>
              </a:lnSpc>
              <a:spcBef>
                <a:spcPts val="850"/>
              </a:spcBef>
              <a:spcAft>
                <a:spcPts val="0"/>
              </a:spcAft>
              <a:buClr>
                <a:schemeClr val="dk1"/>
              </a:buClr>
              <a:buSzPct val="25000"/>
              <a:buFont typeface="Tahoma"/>
              <a:buNone/>
            </a:pPr>
            <a:r>
              <a:rPr b="1" i="0" lang="en-US" sz="1700" u="none">
                <a:solidFill>
                  <a:schemeClr val="dk1"/>
                </a:solidFill>
                <a:latin typeface="Tahoma"/>
                <a:ea typeface="Tahoma"/>
                <a:cs typeface="Tahoma"/>
                <a:sym typeface="Tahoma"/>
              </a:rPr>
              <a:t>#10  Africa is a continent of misery and problems.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22" name="Shape 422"/>
        <p:cNvGrpSpPr/>
        <p:nvPr/>
      </p:nvGrpSpPr>
      <p:grpSpPr>
        <a:xfrm>
          <a:off x="0" y="0"/>
          <a:ext cx="0" cy="0"/>
          <a:chOff x="0" y="0"/>
          <a:chExt cx="0" cy="0"/>
        </a:xfrm>
      </p:grpSpPr>
      <p:sp>
        <p:nvSpPr>
          <p:cNvPr id="423" name="Shape 4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Debt</a:t>
            </a:r>
          </a:p>
        </p:txBody>
      </p:sp>
      <p:sp>
        <p:nvSpPr>
          <p:cNvPr id="424" name="Shape 424"/>
          <p:cNvSpPr txBox="1"/>
          <p:nvPr>
            <p:ph idx="1" type="body"/>
          </p:nvPr>
        </p:nvSpPr>
        <p:spPr>
          <a:xfrm>
            <a:off x="4648200" y="2133600"/>
            <a:ext cx="4038599" cy="3276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There are 38 heavily indebted poor countries in the world. </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Thirty-two of these are in Africa.</a:t>
            </a:r>
          </a:p>
        </p:txBody>
      </p:sp>
      <p:pic>
        <p:nvPicPr>
          <p:cNvPr id="425" name="Shape 425"/>
          <p:cNvPicPr preferRelativeResize="0"/>
          <p:nvPr>
            <p:ph idx="1" type="body"/>
          </p:nvPr>
        </p:nvPicPr>
        <p:blipFill rotWithShape="1">
          <a:blip r:embed="rId3">
            <a:alphaModFix/>
          </a:blip>
          <a:srcRect b="0" l="0" r="0" t="0"/>
          <a:stretch/>
        </p:blipFill>
        <p:spPr>
          <a:xfrm>
            <a:off x="457200" y="2193925"/>
            <a:ext cx="4038599" cy="33385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30" name="Shape 430"/>
        <p:cNvGrpSpPr/>
        <p:nvPr/>
      </p:nvGrpSpPr>
      <p:grpSpPr>
        <a:xfrm>
          <a:off x="0" y="0"/>
          <a:ext cx="0" cy="0"/>
          <a:chOff x="0" y="0"/>
          <a:chExt cx="0" cy="0"/>
        </a:xfrm>
      </p:grpSpPr>
      <p:sp>
        <p:nvSpPr>
          <p:cNvPr id="431" name="Shape 4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AIDS</a:t>
            </a:r>
          </a:p>
        </p:txBody>
      </p:sp>
      <p:sp>
        <p:nvSpPr>
          <p:cNvPr id="432" name="Shape 432"/>
          <p:cNvSpPr txBox="1"/>
          <p:nvPr>
            <p:ph idx="1" type="body"/>
          </p:nvPr>
        </p:nvSpPr>
        <p:spPr>
          <a:xfrm>
            <a:off x="4648200" y="1143000"/>
            <a:ext cx="4038599" cy="5486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35 million people in the world have the AIDS virus…24.7 million of them are in sub-Saharan Africa, including 91% of the world's HIV-positive children</a:t>
            </a:r>
          </a:p>
          <a:p>
            <a:pPr indent="-342900" lvl="0" marL="342900" marR="0" rtl="0" algn="l">
              <a:lnSpc>
                <a:spcPct val="100000"/>
              </a:lnSpc>
              <a:spcBef>
                <a:spcPts val="480"/>
              </a:spcBef>
              <a:spcAft>
                <a:spcPts val="0"/>
              </a:spcAft>
              <a:buClr>
                <a:schemeClr val="dk1"/>
              </a:buClr>
              <a:buSzPct val="100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5,500 AIDS deaths a day. </a:t>
            </a:r>
          </a:p>
          <a:p>
            <a:pPr indent="-342900" lvl="0" marL="342900" marR="0" rtl="0" algn="l">
              <a:lnSpc>
                <a:spcPct val="100000"/>
              </a:lnSpc>
              <a:spcBef>
                <a:spcPts val="480"/>
              </a:spcBef>
              <a:spcAft>
                <a:spcPts val="0"/>
              </a:spcAft>
              <a:buClr>
                <a:schemeClr val="dk1"/>
              </a:buClr>
              <a:buSzPct val="100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Life expectancy below 40 years in six African countries </a:t>
            </a:r>
          </a:p>
          <a:p>
            <a:pPr indent="-342900" lvl="0" marL="342900" marR="0" rtl="0" algn="l">
              <a:spcBef>
                <a:spcPts val="480"/>
              </a:spcBef>
              <a:spcAft>
                <a:spcPts val="0"/>
              </a:spcAft>
              <a:buClr>
                <a:schemeClr val="dk1"/>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id="433" name="Shape 433"/>
          <p:cNvPicPr preferRelativeResize="0"/>
          <p:nvPr>
            <p:ph idx="1" type="body"/>
          </p:nvPr>
        </p:nvPicPr>
        <p:blipFill rotWithShape="1">
          <a:blip r:embed="rId3">
            <a:alphaModFix/>
          </a:blip>
          <a:srcRect b="0" l="0" r="0" t="0"/>
          <a:stretch/>
        </p:blipFill>
        <p:spPr>
          <a:xfrm>
            <a:off x="457200" y="1843086"/>
            <a:ext cx="4038599" cy="4038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38" name="Shape 438"/>
        <p:cNvGrpSpPr/>
        <p:nvPr/>
      </p:nvGrpSpPr>
      <p:grpSpPr>
        <a:xfrm>
          <a:off x="0" y="0"/>
          <a:ext cx="0" cy="0"/>
          <a:chOff x="0" y="0"/>
          <a:chExt cx="0" cy="0"/>
        </a:xfrm>
      </p:grpSpPr>
      <p:sp>
        <p:nvSpPr>
          <p:cNvPr id="439" name="Shape 439"/>
          <p:cNvSpPr txBox="1"/>
          <p:nvPr>
            <p:ph type="title"/>
          </p:nvPr>
        </p:nvSpPr>
        <p:spPr>
          <a:xfrm>
            <a:off x="457200" y="27432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Current Conflicts in Africa</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44" name="Shape 444"/>
        <p:cNvGrpSpPr/>
        <p:nvPr/>
      </p:nvGrpSpPr>
      <p:grpSpPr>
        <a:xfrm>
          <a:off x="0" y="0"/>
          <a:ext cx="0" cy="0"/>
          <a:chOff x="0" y="0"/>
          <a:chExt cx="0" cy="0"/>
        </a:xfrm>
      </p:grpSpPr>
      <p:sp>
        <p:nvSpPr>
          <p:cNvPr id="445" name="Shape 445"/>
          <p:cNvSpPr txBox="1"/>
          <p:nvPr>
            <p:ph type="title"/>
          </p:nvPr>
        </p:nvSpPr>
        <p:spPr>
          <a:xfrm>
            <a:off x="457200" y="0"/>
            <a:ext cx="8229600" cy="1219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Sudan</a:t>
            </a:r>
          </a:p>
        </p:txBody>
      </p:sp>
      <p:sp>
        <p:nvSpPr>
          <p:cNvPr id="446" name="Shape 446"/>
          <p:cNvSpPr txBox="1"/>
          <p:nvPr>
            <p:ph idx="1" type="body"/>
          </p:nvPr>
        </p:nvSpPr>
        <p:spPr>
          <a:xfrm>
            <a:off x="457200" y="838200"/>
            <a:ext cx="4038599" cy="6019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Just ended 21-year civil war in 2005</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Conflict in Western Darfur region exploded in 2003 and continues today leading to large scale population displacement</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South Sudan gained independence June, 2011</a:t>
            </a:r>
          </a:p>
        </p:txBody>
      </p:sp>
      <p:pic>
        <p:nvPicPr>
          <p:cNvPr id="447" name="Shape 447"/>
          <p:cNvPicPr preferRelativeResize="0"/>
          <p:nvPr/>
        </p:nvPicPr>
        <p:blipFill rotWithShape="1">
          <a:blip r:embed="rId3">
            <a:alphaModFix/>
          </a:blip>
          <a:srcRect b="0" l="0" r="0" t="0"/>
          <a:stretch/>
        </p:blipFill>
        <p:spPr>
          <a:xfrm>
            <a:off x="6019800" y="457200"/>
            <a:ext cx="2540000" cy="2578099"/>
          </a:xfrm>
          <a:prstGeom prst="rect">
            <a:avLst/>
          </a:prstGeom>
          <a:noFill/>
          <a:ln>
            <a:noFill/>
          </a:ln>
        </p:spPr>
      </p:pic>
      <p:pic>
        <p:nvPicPr>
          <p:cNvPr id="448" name="Shape 448"/>
          <p:cNvPicPr preferRelativeResize="0"/>
          <p:nvPr>
            <p:ph idx="1" type="body"/>
          </p:nvPr>
        </p:nvPicPr>
        <p:blipFill rotWithShape="1">
          <a:blip r:embed="rId4">
            <a:alphaModFix/>
          </a:blip>
          <a:srcRect b="0" l="0" r="0" t="0"/>
          <a:stretch/>
        </p:blipFill>
        <p:spPr>
          <a:xfrm>
            <a:off x="4648200" y="3810000"/>
            <a:ext cx="4038599" cy="2476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53" name="Shape 453"/>
        <p:cNvGrpSpPr/>
        <p:nvPr/>
      </p:nvGrpSpPr>
      <p:grpSpPr>
        <a:xfrm>
          <a:off x="0" y="0"/>
          <a:ext cx="0" cy="0"/>
          <a:chOff x="0" y="0"/>
          <a:chExt cx="0" cy="0"/>
        </a:xfrm>
      </p:grpSpPr>
      <p:sp>
        <p:nvSpPr>
          <p:cNvPr id="454" name="Shape 45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Rwanda</a:t>
            </a:r>
          </a:p>
        </p:txBody>
      </p:sp>
      <p:pic>
        <p:nvPicPr>
          <p:cNvPr descr="Rwanda" id="455" name="Shape 455"/>
          <p:cNvPicPr preferRelativeResize="0"/>
          <p:nvPr>
            <p:ph idx="2" type="clipArt"/>
          </p:nvPr>
        </p:nvPicPr>
        <p:blipFill rotWithShape="1">
          <a:blip r:embed="rId3">
            <a:alphaModFix/>
          </a:blip>
          <a:srcRect b="0" l="0" r="0" t="0"/>
          <a:stretch/>
        </p:blipFill>
        <p:spPr>
          <a:xfrm>
            <a:off x="304800" y="3810000"/>
            <a:ext cx="4038599" cy="2790825"/>
          </a:xfrm>
          <a:prstGeom prst="rect">
            <a:avLst/>
          </a:prstGeom>
          <a:noFill/>
          <a:ln>
            <a:noFill/>
          </a:ln>
        </p:spPr>
      </p:pic>
      <p:sp>
        <p:nvSpPr>
          <p:cNvPr id="456" name="Shape 456"/>
          <p:cNvSpPr txBox="1"/>
          <p:nvPr>
            <p:ph idx="1" type="body"/>
          </p:nvPr>
        </p:nvSpPr>
        <p:spPr>
          <a:xfrm>
            <a:off x="4648200" y="1600200"/>
            <a:ext cx="4038599"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most densely populated country in Africa: 11.78 million people on 26,338 sq km of land (about the size of Oregon)</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During the 1994 genocide:1 million slaughtered over 100 days</a:t>
            </a:r>
          </a:p>
        </p:txBody>
      </p:sp>
      <p:pic>
        <p:nvPicPr>
          <p:cNvPr id="457" name="Shape 457"/>
          <p:cNvPicPr preferRelativeResize="0"/>
          <p:nvPr/>
        </p:nvPicPr>
        <p:blipFill rotWithShape="1">
          <a:blip r:embed="rId4">
            <a:alphaModFix/>
          </a:blip>
          <a:srcRect b="0" l="0" r="0" t="0"/>
          <a:stretch/>
        </p:blipFill>
        <p:spPr>
          <a:xfrm>
            <a:off x="533400" y="762000"/>
            <a:ext cx="2438399" cy="24383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62" name="Shape 462"/>
        <p:cNvGrpSpPr/>
        <p:nvPr/>
      </p:nvGrpSpPr>
      <p:grpSpPr>
        <a:xfrm>
          <a:off x="0" y="0"/>
          <a:ext cx="0" cy="0"/>
          <a:chOff x="0" y="0"/>
          <a:chExt cx="0" cy="0"/>
        </a:xfrm>
      </p:grpSpPr>
      <p:sp>
        <p:nvSpPr>
          <p:cNvPr id="463" name="Shape 46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Somalia</a:t>
            </a:r>
          </a:p>
        </p:txBody>
      </p:sp>
      <p:sp>
        <p:nvSpPr>
          <p:cNvPr id="464" name="Shape 464"/>
          <p:cNvSpPr txBox="1"/>
          <p:nvPr>
            <p:ph idx="1" type="body"/>
          </p:nvPr>
        </p:nvSpPr>
        <p:spPr>
          <a:xfrm>
            <a:off x="4648200" y="1219200"/>
            <a:ext cx="4038599" cy="5257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Somalia had been without a government from 1991 until August 20, 2012</a:t>
            </a:r>
          </a:p>
          <a:p>
            <a:pPr indent="-342900" lvl="0" marL="342900" marR="0" rtl="0" algn="l">
              <a:lnSpc>
                <a:spcPct val="9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years of fighting between rival warlords and an inability to deal with famine and disease have led to the deaths of up to one million people. </a:t>
            </a:r>
          </a:p>
        </p:txBody>
      </p:sp>
      <p:pic>
        <p:nvPicPr>
          <p:cNvPr descr="somalia" id="465" name="Shape 465"/>
          <p:cNvPicPr preferRelativeResize="0"/>
          <p:nvPr>
            <p:ph idx="1" type="body"/>
          </p:nvPr>
        </p:nvPicPr>
        <p:blipFill rotWithShape="1">
          <a:blip r:embed="rId3">
            <a:alphaModFix/>
          </a:blip>
          <a:srcRect b="0" l="0" r="0" t="0"/>
          <a:stretch/>
        </p:blipFill>
        <p:spPr>
          <a:xfrm>
            <a:off x="0" y="0"/>
            <a:ext cx="2873375" cy="4267199"/>
          </a:xfrm>
          <a:prstGeom prst="rect">
            <a:avLst/>
          </a:prstGeom>
          <a:noFill/>
          <a:ln>
            <a:noFill/>
          </a:ln>
        </p:spPr>
      </p:pic>
      <p:pic>
        <p:nvPicPr>
          <p:cNvPr id="466" name="Shape 466"/>
          <p:cNvPicPr preferRelativeResize="0"/>
          <p:nvPr/>
        </p:nvPicPr>
        <p:blipFill rotWithShape="1">
          <a:blip r:embed="rId4">
            <a:alphaModFix/>
          </a:blip>
          <a:srcRect b="0" l="0" r="0" t="0"/>
          <a:stretch/>
        </p:blipFill>
        <p:spPr>
          <a:xfrm>
            <a:off x="1295400" y="3962400"/>
            <a:ext cx="2540000" cy="25780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71" name="Shape 471"/>
        <p:cNvGrpSpPr/>
        <p:nvPr/>
      </p:nvGrpSpPr>
      <p:grpSpPr>
        <a:xfrm>
          <a:off x="0" y="0"/>
          <a:ext cx="0" cy="0"/>
          <a:chOff x="0" y="0"/>
          <a:chExt cx="0" cy="0"/>
        </a:xfrm>
      </p:grpSpPr>
      <p:sp>
        <p:nvSpPr>
          <p:cNvPr id="472" name="Shape 47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Sierra Leone</a:t>
            </a:r>
          </a:p>
        </p:txBody>
      </p:sp>
      <p:sp>
        <p:nvSpPr>
          <p:cNvPr id="473" name="Shape 473"/>
          <p:cNvSpPr txBox="1"/>
          <p:nvPr>
            <p:ph idx="1" type="body"/>
          </p:nvPr>
        </p:nvSpPr>
        <p:spPr>
          <a:xfrm>
            <a:off x="4343400" y="1219200"/>
            <a:ext cx="4648199" cy="5562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11-year civil war in which an estimated 10,000 child soldiers fought</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Life expectancy: 34 years in 2005(in U.S. it was 77 years), now it is 58 (U.S. is 79)</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p:txBody>
      </p:sp>
      <p:pic>
        <p:nvPicPr>
          <p:cNvPr descr="_1384725_child300" id="474" name="Shape 474"/>
          <p:cNvPicPr preferRelativeResize="0"/>
          <p:nvPr>
            <p:ph idx="1" type="body"/>
          </p:nvPr>
        </p:nvPicPr>
        <p:blipFill rotWithShape="1">
          <a:blip r:embed="rId3">
            <a:alphaModFix/>
          </a:blip>
          <a:srcRect b="0" l="0" r="0" t="0"/>
          <a:stretch/>
        </p:blipFill>
        <p:spPr>
          <a:xfrm>
            <a:off x="533400" y="1527175"/>
            <a:ext cx="3733800" cy="2239961"/>
          </a:xfrm>
          <a:prstGeom prst="rect">
            <a:avLst/>
          </a:prstGeom>
          <a:noFill/>
          <a:ln>
            <a:noFill/>
          </a:ln>
        </p:spPr>
      </p:pic>
      <p:pic>
        <p:nvPicPr>
          <p:cNvPr descr="smallarm" id="475" name="Shape 475"/>
          <p:cNvPicPr preferRelativeResize="0"/>
          <p:nvPr>
            <p:ph idx="2" type="body"/>
          </p:nvPr>
        </p:nvPicPr>
        <p:blipFill rotWithShape="1">
          <a:blip r:embed="rId4">
            <a:alphaModFix/>
          </a:blip>
          <a:srcRect b="0" l="0" r="0" t="0"/>
          <a:stretch/>
        </p:blipFill>
        <p:spPr>
          <a:xfrm>
            <a:off x="806450" y="3938587"/>
            <a:ext cx="3340100" cy="2187574"/>
          </a:xfrm>
          <a:prstGeom prst="rect">
            <a:avLst/>
          </a:prstGeom>
          <a:noFill/>
          <a:ln>
            <a:noFill/>
          </a:ln>
        </p:spPr>
      </p:pic>
      <p:pic>
        <p:nvPicPr>
          <p:cNvPr id="476" name="Shape 476"/>
          <p:cNvPicPr preferRelativeResize="0"/>
          <p:nvPr/>
        </p:nvPicPr>
        <p:blipFill rotWithShape="1">
          <a:blip r:embed="rId5">
            <a:alphaModFix/>
          </a:blip>
          <a:srcRect b="0" l="0" r="0" t="0"/>
          <a:stretch/>
        </p:blipFill>
        <p:spPr>
          <a:xfrm>
            <a:off x="6096000" y="4114800"/>
            <a:ext cx="2540000" cy="24637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481" name="Shape 481"/>
        <p:cNvGrpSpPr/>
        <p:nvPr/>
      </p:nvGrpSpPr>
      <p:grpSpPr>
        <a:xfrm>
          <a:off x="0" y="0"/>
          <a:ext cx="0" cy="0"/>
          <a:chOff x="0" y="0"/>
          <a:chExt cx="0" cy="0"/>
        </a:xfrm>
      </p:grpSpPr>
      <p:sp>
        <p:nvSpPr>
          <p:cNvPr id="482" name="Shape 482"/>
          <p:cNvSpPr txBox="1"/>
          <p:nvPr>
            <p:ph type="title"/>
          </p:nvPr>
        </p:nvSpPr>
        <p:spPr>
          <a:xfrm>
            <a:off x="990600" y="1981200"/>
            <a:ext cx="7696199" cy="32003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Why do you think these problems are so prevalent in Africa?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42" name="Shape 142"/>
        <p:cNvGrpSpPr/>
        <p:nvPr/>
      </p:nvGrpSpPr>
      <p:grpSpPr>
        <a:xfrm>
          <a:off x="0" y="0"/>
          <a:ext cx="0" cy="0"/>
          <a:chOff x="0" y="0"/>
          <a:chExt cx="0" cy="0"/>
        </a:xfrm>
      </p:grpSpPr>
      <p:sp>
        <p:nvSpPr>
          <p:cNvPr id="143" name="Shape 143"/>
          <p:cNvSpPr txBox="1"/>
          <p:nvPr>
            <p:ph type="ctrTitle"/>
          </p:nvPr>
        </p:nvSpPr>
        <p:spPr>
          <a:xfrm>
            <a:off x="609600" y="1600200"/>
            <a:ext cx="8077199" cy="36576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Bilbo"/>
              <a:buNone/>
            </a:pPr>
            <a:r>
              <a:rPr b="1" i="0" lang="en-US" sz="4400" u="none" cap="none" strike="noStrike">
                <a:solidFill>
                  <a:schemeClr val="dk2"/>
                </a:solidFill>
                <a:latin typeface="Bilbo"/>
                <a:ea typeface="Bilbo"/>
                <a:cs typeface="Bilbo"/>
                <a:sym typeface="Bilbo"/>
              </a:rPr>
              <a:t>#1 – The ancient civilizations of Africa did not have an impact on the world like the other ancient  civilizations did.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48" name="Shape 148"/>
        <p:cNvGrpSpPr/>
        <p:nvPr/>
      </p:nvGrpSpPr>
      <p:grpSpPr>
        <a:xfrm>
          <a:off x="0" y="0"/>
          <a:ext cx="0" cy="0"/>
          <a:chOff x="0" y="0"/>
          <a:chExt cx="0" cy="0"/>
        </a:xfrm>
      </p:grpSpPr>
      <p:pic>
        <p:nvPicPr>
          <p:cNvPr descr="african%20map" id="149" name="Shape 149"/>
          <p:cNvPicPr preferRelativeResize="0"/>
          <p:nvPr/>
        </p:nvPicPr>
        <p:blipFill rotWithShape="1">
          <a:blip r:embed="rId3">
            <a:alphaModFix/>
          </a:blip>
          <a:srcRect b="0" l="0" r="0" t="0"/>
          <a:stretch/>
        </p:blipFill>
        <p:spPr>
          <a:xfrm>
            <a:off x="3502025" y="171450"/>
            <a:ext cx="5641975" cy="6515100"/>
          </a:xfrm>
          <a:prstGeom prst="rect">
            <a:avLst/>
          </a:prstGeom>
          <a:noFill/>
          <a:ln>
            <a:noFill/>
          </a:ln>
        </p:spPr>
      </p:pic>
      <p:sp>
        <p:nvSpPr>
          <p:cNvPr id="150" name="Shape 150"/>
          <p:cNvSpPr txBox="1"/>
          <p:nvPr/>
        </p:nvSpPr>
        <p:spPr>
          <a:xfrm>
            <a:off x="152400" y="381000"/>
            <a:ext cx="3429000" cy="4760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1800" u="none">
                <a:solidFill>
                  <a:schemeClr val="dk1"/>
                </a:solidFill>
                <a:latin typeface="Arial"/>
                <a:ea typeface="Arial"/>
                <a:cs typeface="Arial"/>
                <a:sym typeface="Arial"/>
              </a:rPr>
              <a:t>There were several ancient African kingdoms that were often mentioned in the books of ancient travelers. The Kingdoms of Mali, Songhai and the Great Zimbabwe are just a few examples. These kingdoms had specialists such as artisans, storyteller historians (griots), merchants who traveled great distances all over the world. In addition, there are some historical sites, like Timbuktu in Mali,  that are recognized by the world as centers of trade and scholarship.</a:t>
            </a:r>
          </a:p>
        </p:txBody>
      </p:sp>
      <p:cxnSp>
        <p:nvCxnSpPr>
          <p:cNvPr id="151" name="Shape 151"/>
          <p:cNvCxnSpPr/>
          <p:nvPr/>
        </p:nvCxnSpPr>
        <p:spPr>
          <a:xfrm flipH="1" rot="10800000">
            <a:off x="3200400" y="2514600"/>
            <a:ext cx="1752600" cy="1600199"/>
          </a:xfrm>
          <a:prstGeom prst="straightConnector1">
            <a:avLst/>
          </a:prstGeom>
          <a:noFill/>
          <a:ln cap="flat" cmpd="sng" w="9525">
            <a:solidFill>
              <a:srgbClr val="CC0000"/>
            </a:solidFill>
            <a:prstDash val="solid"/>
            <a:miter/>
            <a:headEnd len="med" w="med" type="diamond"/>
            <a:tailEnd len="lg" w="lg"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56" name="Shape 156"/>
        <p:cNvGrpSpPr/>
        <p:nvPr/>
      </p:nvGrpSpPr>
      <p:grpSpPr>
        <a:xfrm>
          <a:off x="0" y="0"/>
          <a:ext cx="0" cy="0"/>
          <a:chOff x="0" y="0"/>
          <a:chExt cx="0" cy="0"/>
        </a:xfrm>
      </p:grpSpPr>
      <p:sp>
        <p:nvSpPr>
          <p:cNvPr id="157" name="Shape 157"/>
          <p:cNvSpPr txBox="1"/>
          <p:nvPr/>
        </p:nvSpPr>
        <p:spPr>
          <a:xfrm>
            <a:off x="914400" y="1600200"/>
            <a:ext cx="7391399" cy="27717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#2   Africans identify themselves by tribes while Europeans identify themselves by their nationality.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62" name="Shape 162"/>
        <p:cNvGrpSpPr/>
        <p:nvPr/>
      </p:nvGrpSpPr>
      <p:grpSpPr>
        <a:xfrm>
          <a:off x="0" y="0"/>
          <a:ext cx="0" cy="0"/>
          <a:chOff x="0" y="0"/>
          <a:chExt cx="0" cy="0"/>
        </a:xfrm>
      </p:grpSpPr>
      <p:sp>
        <p:nvSpPr>
          <p:cNvPr id="163" name="Shape 163"/>
          <p:cNvSpPr txBox="1"/>
          <p:nvPr/>
        </p:nvSpPr>
        <p:spPr>
          <a:xfrm>
            <a:off x="2438400" y="0"/>
            <a:ext cx="3886200" cy="64087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i="0" lang="en-US" sz="2000" u="none">
                <a:solidFill>
                  <a:schemeClr val="dk1"/>
                </a:solidFill>
                <a:latin typeface="Arial"/>
                <a:ea typeface="Arial"/>
                <a:cs typeface="Arial"/>
                <a:sym typeface="Arial"/>
              </a:rPr>
              <a:t>The word tribe was used by the Europeans to talk about African ethnic groups. It has a somewhat negative meaning, in that it implies that they are different than us. </a:t>
            </a:r>
            <a:r>
              <a:rPr b="1" i="0" lang="en-US" sz="2000" u="none">
                <a:solidFill>
                  <a:schemeClr val="dk1"/>
                </a:solidFill>
                <a:latin typeface="Arial"/>
                <a:ea typeface="Arial"/>
                <a:cs typeface="Arial"/>
                <a:sym typeface="Arial"/>
              </a:rPr>
              <a:t>In Africa, traditional lifestyles were based on family and extended family or community relationships, just as they were in Europe in times past. </a:t>
            </a:r>
            <a:r>
              <a:rPr i="0" lang="en-US" sz="2000" u="none">
                <a:solidFill>
                  <a:schemeClr val="dk1"/>
                </a:solidFill>
                <a:latin typeface="Arial"/>
                <a:ea typeface="Arial"/>
                <a:cs typeface="Arial"/>
                <a:sym typeface="Arial"/>
              </a:rPr>
              <a:t>And, just as in Europe or elsewhere, the growth of cities and mix of diverse populations in contemporary societies is causing these traditional relationships and family structures to change; particularly with the large scale migration of young people to cities. </a:t>
            </a:r>
          </a:p>
        </p:txBody>
      </p:sp>
      <p:pic>
        <p:nvPicPr>
          <p:cNvPr descr="Lega-masks-collection" id="164" name="Shape 164"/>
          <p:cNvPicPr preferRelativeResize="0"/>
          <p:nvPr/>
        </p:nvPicPr>
        <p:blipFill rotWithShape="1">
          <a:blip r:embed="rId3">
            <a:alphaModFix/>
          </a:blip>
          <a:srcRect b="0" l="0" r="0" t="0"/>
          <a:stretch/>
        </p:blipFill>
        <p:spPr>
          <a:xfrm>
            <a:off x="152400" y="152400"/>
            <a:ext cx="1987549" cy="2590800"/>
          </a:xfrm>
          <a:prstGeom prst="rect">
            <a:avLst/>
          </a:prstGeom>
          <a:noFill/>
          <a:ln>
            <a:noFill/>
          </a:ln>
        </p:spPr>
      </p:pic>
      <p:pic>
        <p:nvPicPr>
          <p:cNvPr descr="img0031" id="165" name="Shape 165"/>
          <p:cNvPicPr preferRelativeResize="0"/>
          <p:nvPr/>
        </p:nvPicPr>
        <p:blipFill rotWithShape="1">
          <a:blip r:embed="rId4">
            <a:alphaModFix/>
          </a:blip>
          <a:srcRect b="0" l="0" r="0" t="0"/>
          <a:stretch/>
        </p:blipFill>
        <p:spPr>
          <a:xfrm>
            <a:off x="6248400" y="4876800"/>
            <a:ext cx="2743199" cy="1843087"/>
          </a:xfrm>
          <a:prstGeom prst="rect">
            <a:avLst/>
          </a:prstGeom>
          <a:noFill/>
          <a:ln>
            <a:noFill/>
          </a:ln>
        </p:spPr>
      </p:pic>
      <p:pic>
        <p:nvPicPr>
          <p:cNvPr descr="masai" id="166" name="Shape 166"/>
          <p:cNvPicPr preferRelativeResize="0"/>
          <p:nvPr/>
        </p:nvPicPr>
        <p:blipFill rotWithShape="1">
          <a:blip r:embed="rId5">
            <a:alphaModFix/>
          </a:blip>
          <a:srcRect b="0" l="0" r="0" t="0"/>
          <a:stretch/>
        </p:blipFill>
        <p:spPr>
          <a:xfrm>
            <a:off x="7543800" y="152400"/>
            <a:ext cx="1466850" cy="2209799"/>
          </a:xfrm>
          <a:prstGeom prst="rect">
            <a:avLst/>
          </a:prstGeom>
          <a:noFill/>
          <a:ln>
            <a:noFill/>
          </a:ln>
        </p:spPr>
      </p:pic>
      <p:sp>
        <p:nvSpPr>
          <p:cNvPr id="167" name="Shape 167"/>
          <p:cNvSpPr txBox="1"/>
          <p:nvPr/>
        </p:nvSpPr>
        <p:spPr>
          <a:xfrm>
            <a:off x="0" y="2438400"/>
            <a:ext cx="914400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9249_1" id="168" name="Shape 168"/>
          <p:cNvPicPr preferRelativeResize="0"/>
          <p:nvPr/>
        </p:nvPicPr>
        <p:blipFill rotWithShape="1">
          <a:blip r:embed="rId6">
            <a:alphaModFix/>
          </a:blip>
          <a:srcRect b="0" l="0" r="0" t="0"/>
          <a:stretch/>
        </p:blipFill>
        <p:spPr>
          <a:xfrm>
            <a:off x="228600" y="4724400"/>
            <a:ext cx="2209799" cy="1958974"/>
          </a:xfrm>
          <a:prstGeom prst="rect">
            <a:avLst/>
          </a:prstGeom>
          <a:noFill/>
          <a:ln>
            <a:noFill/>
          </a:ln>
        </p:spPr>
      </p:pic>
      <p:pic>
        <p:nvPicPr>
          <p:cNvPr descr="timbuktu-tuareg" id="169" name="Shape 169"/>
          <p:cNvPicPr preferRelativeResize="0"/>
          <p:nvPr/>
        </p:nvPicPr>
        <p:blipFill rotWithShape="1">
          <a:blip r:embed="rId7">
            <a:alphaModFix/>
          </a:blip>
          <a:srcRect b="0" l="0" r="0" t="0"/>
          <a:stretch/>
        </p:blipFill>
        <p:spPr>
          <a:xfrm>
            <a:off x="6781800" y="2438400"/>
            <a:ext cx="1574800" cy="2362200"/>
          </a:xfrm>
          <a:prstGeom prst="rect">
            <a:avLst/>
          </a:prstGeom>
          <a:noFill/>
          <a:ln>
            <a:noFill/>
          </a:ln>
        </p:spPr>
      </p:pic>
      <p:pic>
        <p:nvPicPr>
          <p:cNvPr descr="fulanibride" id="170" name="Shape 170"/>
          <p:cNvPicPr preferRelativeResize="0"/>
          <p:nvPr/>
        </p:nvPicPr>
        <p:blipFill rotWithShape="1">
          <a:blip r:embed="rId8">
            <a:alphaModFix/>
          </a:blip>
          <a:srcRect b="0" l="0" r="0" t="0"/>
          <a:stretch/>
        </p:blipFill>
        <p:spPr>
          <a:xfrm>
            <a:off x="762000" y="2667000"/>
            <a:ext cx="1573211" cy="2209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75" name="Shape 175"/>
        <p:cNvGrpSpPr/>
        <p:nvPr/>
      </p:nvGrpSpPr>
      <p:grpSpPr>
        <a:xfrm>
          <a:off x="0" y="0"/>
          <a:ext cx="0" cy="0"/>
          <a:chOff x="0" y="0"/>
          <a:chExt cx="0" cy="0"/>
        </a:xfrm>
      </p:grpSpPr>
      <p:sp>
        <p:nvSpPr>
          <p:cNvPr id="176" name="Shape 176"/>
          <p:cNvSpPr txBox="1"/>
          <p:nvPr/>
        </p:nvSpPr>
        <p:spPr>
          <a:xfrm>
            <a:off x="1082675" y="1066800"/>
            <a:ext cx="6978650" cy="3441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Bilbo"/>
              <a:buNone/>
            </a:pPr>
            <a:r>
              <a:rPr b="1" i="0" lang="en-US" sz="4400" u="none">
                <a:solidFill>
                  <a:schemeClr val="dk1"/>
                </a:solidFill>
                <a:latin typeface="Bilbo"/>
                <a:ea typeface="Bilbo"/>
                <a:cs typeface="Bilbo"/>
                <a:sym typeface="Bilbo"/>
              </a:rPr>
              <a:t>#3   The lifestyle, arts, and technology in Africa are essentially primitive compared to those of other cultures.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CC00"/>
        </a:solidFill>
      </p:bgPr>
    </p:bg>
    <p:spTree>
      <p:nvGrpSpPr>
        <p:cNvPr id="181" name="Shape 181"/>
        <p:cNvGrpSpPr/>
        <p:nvPr/>
      </p:nvGrpSpPr>
      <p:grpSpPr>
        <a:xfrm>
          <a:off x="0" y="0"/>
          <a:ext cx="0" cy="0"/>
          <a:chOff x="0" y="0"/>
          <a:chExt cx="0" cy="0"/>
        </a:xfrm>
      </p:grpSpPr>
      <p:grpSp>
        <p:nvGrpSpPr>
          <p:cNvPr id="182" name="Shape 182"/>
          <p:cNvGrpSpPr/>
          <p:nvPr/>
        </p:nvGrpSpPr>
        <p:grpSpPr>
          <a:xfrm>
            <a:off x="762000" y="228599"/>
            <a:ext cx="7143749" cy="5576888"/>
            <a:chOff x="0" y="6857999"/>
            <a:chExt cx="7143749" cy="5576888"/>
          </a:xfrm>
        </p:grpSpPr>
        <p:sp>
          <p:nvSpPr>
            <p:cNvPr id="183" name="Shape 183"/>
            <p:cNvSpPr txBox="1"/>
            <p:nvPr/>
          </p:nvSpPr>
          <p:spPr>
            <a:xfrm>
              <a:off x="0" y="6858000"/>
              <a:ext cx="7143749"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84" name="Shape 184"/>
            <p:cNvGrpSpPr/>
            <p:nvPr/>
          </p:nvGrpSpPr>
          <p:grpSpPr>
            <a:xfrm>
              <a:off x="0" y="6857999"/>
              <a:ext cx="7143749" cy="5576888"/>
              <a:chOff x="0" y="6857999"/>
              <a:chExt cx="7143749" cy="5576888"/>
            </a:xfrm>
          </p:grpSpPr>
          <p:sp>
            <p:nvSpPr>
              <p:cNvPr id="185" name="Shape 185"/>
              <p:cNvSpPr txBox="1"/>
              <p:nvPr/>
            </p:nvSpPr>
            <p:spPr>
              <a:xfrm>
                <a:off x="0" y="6858000"/>
                <a:ext cx="7143749" cy="5576886"/>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86" name="Shape 186"/>
              <p:cNvGrpSpPr/>
              <p:nvPr/>
            </p:nvGrpSpPr>
            <p:grpSpPr>
              <a:xfrm>
                <a:off x="0" y="6857999"/>
                <a:ext cx="7143749" cy="5576888"/>
                <a:chOff x="0" y="10841036"/>
                <a:chExt cx="7143749" cy="5576888"/>
              </a:xfrm>
            </p:grpSpPr>
            <p:sp>
              <p:nvSpPr>
                <p:cNvPr id="187" name="Shape 187"/>
                <p:cNvSpPr txBox="1"/>
                <p:nvPr/>
              </p:nvSpPr>
              <p:spPr>
                <a:xfrm>
                  <a:off x="0" y="10841036"/>
                  <a:ext cx="7143749" cy="3983037"/>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88" name="Shape 188"/>
                <p:cNvGrpSpPr/>
                <p:nvPr/>
              </p:nvGrpSpPr>
              <p:grpSpPr>
                <a:xfrm>
                  <a:off x="0" y="10841036"/>
                  <a:ext cx="5697536" cy="5576888"/>
                  <a:chOff x="0" y="10841036"/>
                  <a:chExt cx="5697536" cy="5576888"/>
                </a:xfrm>
              </p:grpSpPr>
              <p:sp>
                <p:nvSpPr>
                  <p:cNvPr id="189" name="Shape 189"/>
                  <p:cNvSpPr txBox="1"/>
                  <p:nvPr/>
                </p:nvSpPr>
                <p:spPr>
                  <a:xfrm>
                    <a:off x="0" y="10841036"/>
                    <a:ext cx="5697536" cy="503236"/>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8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sp>
                <p:nvSpPr>
                  <p:cNvPr id="190" name="Shape 190"/>
                  <p:cNvSpPr txBox="1"/>
                  <p:nvPr/>
                </p:nvSpPr>
                <p:spPr>
                  <a:xfrm>
                    <a:off x="0" y="11344275"/>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44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sp>
                <p:nvSpPr>
                  <p:cNvPr id="191" name="Shape 191"/>
                  <p:cNvSpPr/>
                  <p:nvPr/>
                </p:nvSpPr>
                <p:spPr>
                  <a:xfrm>
                    <a:off x="2689225" y="11344275"/>
                    <a:ext cx="319087"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92" name="Shape 192"/>
                  <p:cNvSpPr txBox="1"/>
                  <p:nvPr/>
                </p:nvSpPr>
                <p:spPr>
                  <a:xfrm>
                    <a:off x="3008311" y="11344275"/>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93" name="Shape 193"/>
                  <p:cNvSpPr txBox="1"/>
                  <p:nvPr/>
                </p:nvSpPr>
                <p:spPr>
                  <a:xfrm>
                    <a:off x="0" y="13766800"/>
                    <a:ext cx="5697536" cy="228600"/>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7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sp>
                <p:nvSpPr>
                  <p:cNvPr id="194" name="Shape 194"/>
                  <p:cNvSpPr txBox="1"/>
                  <p:nvPr/>
                </p:nvSpPr>
                <p:spPr>
                  <a:xfrm>
                    <a:off x="0" y="13995400"/>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p>
                </p:txBody>
              </p:sp>
              <p:sp>
                <p:nvSpPr>
                  <p:cNvPr id="195" name="Shape 195"/>
                  <p:cNvSpPr/>
                  <p:nvPr/>
                </p:nvSpPr>
                <p:spPr>
                  <a:xfrm>
                    <a:off x="2689225" y="13995400"/>
                    <a:ext cx="319087"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96" name="Shape 196"/>
                  <p:cNvSpPr txBox="1"/>
                  <p:nvPr/>
                </p:nvSpPr>
                <p:spPr>
                  <a:xfrm>
                    <a:off x="3008311" y="13995400"/>
                    <a:ext cx="2689224" cy="2422525"/>
                  </a:xfrm>
                  <a:prstGeom prst="rect">
                    <a:avLst/>
                  </a:prstGeom>
                  <a:solidFill>
                    <a:srgbClr val="FFA30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0603"/>
                      </a:buClr>
                      <a:buSzPct val="25000"/>
                      <a:buFont typeface="Verdana"/>
                      <a:buNone/>
                    </a:pPr>
                    <a:r>
                      <a:rPr b="0" i="0" lang="en-US" sz="900" u="none">
                        <a:solidFill>
                          <a:srgbClr val="1E0603"/>
                        </a:solidFill>
                        <a:latin typeface="Verdana"/>
                        <a:ea typeface="Verdana"/>
                        <a:cs typeface="Verdana"/>
                        <a:sym typeface="Verdana"/>
                      </a:rPr>
                      <a:t>   </a:t>
                    </a:r>
                    <a:r>
                      <a:rPr b="0" i="0" lang="en-US" sz="14400" u="none">
                        <a:solidFill>
                          <a:srgbClr val="1E0603"/>
                        </a:solidFill>
                        <a:latin typeface="Verdana"/>
                        <a:ea typeface="Verdana"/>
                        <a:cs typeface="Verdana"/>
                        <a:sym typeface="Verdana"/>
                      </a:rPr>
                      <a:t> </a:t>
                    </a:r>
                    <a:r>
                      <a:rPr b="0" i="0" lang="en-US" sz="900" u="none">
                        <a:solidFill>
                          <a:srgbClr val="1E0603"/>
                        </a:solidFill>
                        <a:latin typeface="Verdana"/>
                        <a:ea typeface="Verdana"/>
                        <a:cs typeface="Verdana"/>
                        <a:sym typeface="Verdana"/>
                      </a:rPr>
                      <a:t>                                                               </a:t>
                    </a:r>
                  </a:p>
                </p:txBody>
              </p:sp>
            </p:grpSp>
          </p:grpSp>
        </p:grpSp>
      </p:grpSp>
      <p:pic>
        <p:nvPicPr>
          <p:cNvPr descr="painting_head" id="197" name="Shape 197"/>
          <p:cNvPicPr preferRelativeResize="0"/>
          <p:nvPr/>
        </p:nvPicPr>
        <p:blipFill rotWithShape="1">
          <a:blip r:embed="rId3">
            <a:alphaModFix/>
          </a:blip>
          <a:srcRect b="0" l="0" r="0" t="0"/>
          <a:stretch/>
        </p:blipFill>
        <p:spPr>
          <a:xfrm>
            <a:off x="914400" y="381000"/>
            <a:ext cx="5429249" cy="285750"/>
          </a:xfrm>
          <a:prstGeom prst="rect">
            <a:avLst/>
          </a:prstGeom>
          <a:noFill/>
          <a:ln>
            <a:noFill/>
          </a:ln>
        </p:spPr>
      </p:pic>
      <p:pic>
        <p:nvPicPr>
          <p:cNvPr descr="donotcopy_copyrightedmateri" id="198" name="Shape 198"/>
          <p:cNvPicPr preferRelativeResize="0"/>
          <p:nvPr/>
        </p:nvPicPr>
        <p:blipFill rotWithShape="1">
          <a:blip r:embed="rId4">
            <a:alphaModFix/>
          </a:blip>
          <a:srcRect b="0" l="0" r="0" t="0"/>
          <a:stretch/>
        </p:blipFill>
        <p:spPr>
          <a:xfrm>
            <a:off x="1131887" y="1190625"/>
            <a:ext cx="2571749" cy="2286000"/>
          </a:xfrm>
          <a:prstGeom prst="rect">
            <a:avLst/>
          </a:prstGeom>
          <a:noFill/>
          <a:ln>
            <a:noFill/>
          </a:ln>
        </p:spPr>
      </p:pic>
      <p:pic>
        <p:nvPicPr>
          <p:cNvPr descr="empty" id="199" name="Shape 199"/>
          <p:cNvPicPr preferRelativeResize="0"/>
          <p:nvPr/>
        </p:nvPicPr>
        <p:blipFill rotWithShape="1">
          <a:blip r:embed="rId5">
            <a:alphaModFix/>
          </a:blip>
          <a:srcRect b="0" l="0" r="0" t="0"/>
          <a:stretch/>
        </p:blipFill>
        <p:spPr>
          <a:xfrm>
            <a:off x="1131887" y="3613150"/>
            <a:ext cx="5429249" cy="114300"/>
          </a:xfrm>
          <a:prstGeom prst="rect">
            <a:avLst/>
          </a:prstGeom>
          <a:noFill/>
          <a:ln>
            <a:noFill/>
          </a:ln>
        </p:spPr>
      </p:pic>
      <p:pic>
        <p:nvPicPr>
          <p:cNvPr descr="donotcopy_copyrightedmateri" id="200" name="Shape 200"/>
          <p:cNvPicPr preferRelativeResize="0"/>
          <p:nvPr/>
        </p:nvPicPr>
        <p:blipFill rotWithShape="1">
          <a:blip r:embed="rId4">
            <a:alphaModFix/>
          </a:blip>
          <a:srcRect b="0" l="0" r="0" t="0"/>
          <a:stretch/>
        </p:blipFill>
        <p:spPr>
          <a:xfrm>
            <a:off x="1131887" y="1484312"/>
            <a:ext cx="2571749" cy="2286000"/>
          </a:xfrm>
          <a:prstGeom prst="rect">
            <a:avLst/>
          </a:prstGeom>
          <a:noFill/>
          <a:ln>
            <a:noFill/>
          </a:ln>
        </p:spPr>
      </p:pic>
      <p:pic>
        <p:nvPicPr>
          <p:cNvPr descr="Elegant Lady" id="201" name="Shape 201"/>
          <p:cNvPicPr preferRelativeResize="0"/>
          <p:nvPr/>
        </p:nvPicPr>
        <p:blipFill rotWithShape="1">
          <a:blip r:embed="rId6">
            <a:alphaModFix/>
          </a:blip>
          <a:srcRect b="0" l="0" r="0" t="0"/>
          <a:stretch/>
        </p:blipFill>
        <p:spPr>
          <a:xfrm>
            <a:off x="6858000" y="914400"/>
            <a:ext cx="1600199" cy="2789237"/>
          </a:xfrm>
          <a:prstGeom prst="rect">
            <a:avLst/>
          </a:prstGeom>
          <a:noFill/>
          <a:ln>
            <a:noFill/>
          </a:ln>
        </p:spPr>
      </p:pic>
      <p:sp>
        <p:nvSpPr>
          <p:cNvPr id="202" name="Shape 202"/>
          <p:cNvSpPr txBox="1"/>
          <p:nvPr/>
        </p:nvSpPr>
        <p:spPr>
          <a:xfrm>
            <a:off x="6629400" y="3733800"/>
            <a:ext cx="1904999"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Overlock"/>
              <a:buNone/>
            </a:pPr>
            <a:r>
              <a:rPr b="1" i="0" lang="en-US" sz="1800" u="none">
                <a:solidFill>
                  <a:schemeClr val="dk1"/>
                </a:solidFill>
                <a:latin typeface="Overlock"/>
                <a:ea typeface="Overlock"/>
                <a:cs typeface="Overlock"/>
                <a:sym typeface="Overlock"/>
              </a:rPr>
              <a:t>Modern Shona stone sculpture</a:t>
            </a:r>
          </a:p>
        </p:txBody>
      </p:sp>
      <p:pic>
        <p:nvPicPr>
          <p:cNvPr descr="P005m" id="203" name="Shape 203"/>
          <p:cNvPicPr preferRelativeResize="0"/>
          <p:nvPr/>
        </p:nvPicPr>
        <p:blipFill rotWithShape="1">
          <a:blip r:embed="rId7">
            <a:alphaModFix/>
          </a:blip>
          <a:srcRect b="0" l="0" r="0" t="0"/>
          <a:stretch/>
        </p:blipFill>
        <p:spPr>
          <a:xfrm>
            <a:off x="914400" y="762000"/>
            <a:ext cx="1660525" cy="2032000"/>
          </a:xfrm>
          <a:prstGeom prst="rect">
            <a:avLst/>
          </a:prstGeom>
          <a:noFill/>
          <a:ln>
            <a:noFill/>
          </a:ln>
        </p:spPr>
      </p:pic>
      <p:sp>
        <p:nvSpPr>
          <p:cNvPr id="204" name="Shape 204"/>
          <p:cNvSpPr txBox="1"/>
          <p:nvPr/>
        </p:nvSpPr>
        <p:spPr>
          <a:xfrm>
            <a:off x="914400" y="2911475"/>
            <a:ext cx="2057400" cy="517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a:solidFill>
                  <a:schemeClr val="dk1"/>
                </a:solidFill>
                <a:latin typeface="Arial"/>
                <a:ea typeface="Arial"/>
                <a:cs typeface="Arial"/>
                <a:sym typeface="Arial"/>
              </a:rPr>
              <a:t>Boy Becomes Man </a:t>
            </a:r>
            <a:br>
              <a:rPr b="0" i="0" lang="en-US" sz="1400" u="none">
                <a:solidFill>
                  <a:schemeClr val="dk1"/>
                </a:solidFill>
                <a:latin typeface="Arial"/>
                <a:ea typeface="Arial"/>
                <a:cs typeface="Arial"/>
                <a:sym typeface="Arial"/>
              </a:rPr>
            </a:br>
            <a:r>
              <a:rPr b="0" i="0" lang="en-US" sz="1400" u="sng">
                <a:solidFill>
                  <a:schemeClr val="hlink"/>
                </a:solidFill>
                <a:latin typeface="Arial"/>
                <a:ea typeface="Arial"/>
                <a:cs typeface="Arial"/>
                <a:sym typeface="Arial"/>
                <a:hlinkClick r:id="rId8"/>
              </a:rPr>
              <a:t>Njogu Touray</a:t>
            </a:r>
          </a:p>
        </p:txBody>
      </p:sp>
      <p:pic>
        <p:nvPicPr>
          <p:cNvPr descr="B003m" id="205" name="Shape 205"/>
          <p:cNvPicPr preferRelativeResize="0"/>
          <p:nvPr/>
        </p:nvPicPr>
        <p:blipFill rotWithShape="1">
          <a:blip r:embed="rId9">
            <a:alphaModFix/>
          </a:blip>
          <a:srcRect b="0" l="0" r="0" t="0"/>
          <a:stretch/>
        </p:blipFill>
        <p:spPr>
          <a:xfrm>
            <a:off x="914400" y="3429000"/>
            <a:ext cx="2012949" cy="2768599"/>
          </a:xfrm>
          <a:prstGeom prst="rect">
            <a:avLst/>
          </a:prstGeom>
          <a:noFill/>
          <a:ln>
            <a:noFill/>
          </a:ln>
        </p:spPr>
      </p:pic>
      <p:sp>
        <p:nvSpPr>
          <p:cNvPr id="206" name="Shape 206"/>
          <p:cNvSpPr txBox="1"/>
          <p:nvPr/>
        </p:nvSpPr>
        <p:spPr>
          <a:xfrm>
            <a:off x="914400" y="6216650"/>
            <a:ext cx="21335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Same Old Ways </a:t>
            </a:r>
            <a:br>
              <a:rPr b="1" i="0" lang="en-US" sz="1800" u="none">
                <a:solidFill>
                  <a:schemeClr val="dk1"/>
                </a:solidFill>
                <a:latin typeface="Arial"/>
                <a:ea typeface="Arial"/>
                <a:cs typeface="Arial"/>
                <a:sym typeface="Arial"/>
              </a:rPr>
            </a:br>
            <a:r>
              <a:rPr b="1" i="0" lang="en-US" sz="1600" u="none">
                <a:solidFill>
                  <a:schemeClr val="dk1"/>
                </a:solidFill>
                <a:latin typeface="Arial"/>
                <a:ea typeface="Arial"/>
                <a:cs typeface="Arial"/>
                <a:sym typeface="Arial"/>
              </a:rPr>
              <a:t>by Charles Nkomo</a:t>
            </a:r>
            <a:r>
              <a:rPr b="0" i="0" lang="en-US" sz="1800" u="none">
                <a:solidFill>
                  <a:schemeClr val="dk1"/>
                </a:solidFill>
                <a:latin typeface="Arial"/>
                <a:ea typeface="Arial"/>
                <a:cs typeface="Arial"/>
                <a:sym typeface="Arial"/>
              </a:rPr>
              <a:t> </a:t>
            </a:r>
          </a:p>
        </p:txBody>
      </p:sp>
      <p:sp>
        <p:nvSpPr>
          <p:cNvPr id="207" name="Shape 207"/>
          <p:cNvSpPr txBox="1"/>
          <p:nvPr/>
        </p:nvSpPr>
        <p:spPr>
          <a:xfrm>
            <a:off x="6629400" y="381000"/>
            <a:ext cx="1981199"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i="0" lang="en-US" sz="1800" u="none">
                <a:solidFill>
                  <a:srgbClr val="CC0000"/>
                </a:solidFill>
                <a:latin typeface="Arial"/>
                <a:ea typeface="Arial"/>
                <a:cs typeface="Arial"/>
                <a:sym typeface="Arial"/>
              </a:rPr>
              <a:t>sculpture</a:t>
            </a:r>
          </a:p>
        </p:txBody>
      </p:sp>
      <p:sp>
        <p:nvSpPr>
          <p:cNvPr id="208" name="Shape 208"/>
          <p:cNvSpPr txBox="1"/>
          <p:nvPr/>
        </p:nvSpPr>
        <p:spPr>
          <a:xfrm>
            <a:off x="3810000" y="2667000"/>
            <a:ext cx="1524000"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i="0" lang="en-US" sz="6000" u="none">
                <a:solidFill>
                  <a:srgbClr val="CC0000"/>
                </a:solidFill>
                <a:latin typeface="Arial"/>
                <a:ea typeface="Arial"/>
                <a:cs typeface="Arial"/>
                <a:sym typeface="Arial"/>
              </a:rPr>
              <a:t>dance</a:t>
            </a:r>
          </a:p>
        </p:txBody>
      </p:sp>
      <p:pic>
        <p:nvPicPr>
          <p:cNvPr descr="Grond" id="209" name="Shape 209"/>
          <p:cNvPicPr preferRelativeResize="0"/>
          <p:nvPr/>
        </p:nvPicPr>
        <p:blipFill rotWithShape="1">
          <a:blip r:embed="rId10">
            <a:alphaModFix/>
          </a:blip>
          <a:srcRect b="0" l="0" r="0" t="0"/>
          <a:stretch/>
        </p:blipFill>
        <p:spPr>
          <a:xfrm>
            <a:off x="2695575" y="304800"/>
            <a:ext cx="3752849" cy="2582861"/>
          </a:xfrm>
          <a:prstGeom prst="rect">
            <a:avLst/>
          </a:prstGeom>
          <a:noFill/>
          <a:ln>
            <a:noFill/>
          </a:ln>
        </p:spPr>
      </p:pic>
      <p:sp>
        <p:nvSpPr>
          <p:cNvPr id="210" name="Shape 210"/>
          <p:cNvSpPr txBox="1"/>
          <p:nvPr/>
        </p:nvSpPr>
        <p:spPr>
          <a:xfrm>
            <a:off x="5029200" y="5943600"/>
            <a:ext cx="28956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Limelight"/>
              <a:buNone/>
            </a:pPr>
            <a:r>
              <a:rPr b="0" i="0" lang="en-US" sz="2800" u="none">
                <a:solidFill>
                  <a:srgbClr val="CC0000"/>
                </a:solidFill>
                <a:latin typeface="Limelight"/>
                <a:ea typeface="Limelight"/>
                <a:cs typeface="Limelight"/>
                <a:sym typeface="Limelight"/>
              </a:rPr>
              <a:t>MUSIC</a:t>
            </a:r>
          </a:p>
        </p:txBody>
      </p:sp>
      <p:pic>
        <p:nvPicPr>
          <p:cNvPr descr="06XF-WdcufgK" id="211" name="Shape 211"/>
          <p:cNvPicPr preferRelativeResize="0"/>
          <p:nvPr/>
        </p:nvPicPr>
        <p:blipFill rotWithShape="1">
          <a:blip r:embed="rId11">
            <a:alphaModFix/>
          </a:blip>
          <a:srcRect b="0" l="0" r="0" t="0"/>
          <a:stretch/>
        </p:blipFill>
        <p:spPr>
          <a:xfrm>
            <a:off x="4876800" y="3733800"/>
            <a:ext cx="1828800" cy="1828800"/>
          </a:xfrm>
          <a:prstGeom prst="rect">
            <a:avLst/>
          </a:prstGeom>
          <a:noFill/>
          <a:ln>
            <a:noFill/>
          </a:ln>
        </p:spPr>
      </p:pic>
      <p:pic>
        <p:nvPicPr>
          <p:cNvPr descr="0wpKKxYy_5RH" id="212" name="Shape 212"/>
          <p:cNvPicPr preferRelativeResize="0"/>
          <p:nvPr/>
        </p:nvPicPr>
        <p:blipFill rotWithShape="1">
          <a:blip r:embed="rId12">
            <a:alphaModFix/>
          </a:blip>
          <a:srcRect b="0" l="0" r="0" t="0"/>
          <a:stretch/>
        </p:blipFill>
        <p:spPr>
          <a:xfrm>
            <a:off x="6705600" y="4648200"/>
            <a:ext cx="1866900" cy="1866900"/>
          </a:xfrm>
          <a:prstGeom prst="rect">
            <a:avLst/>
          </a:prstGeom>
          <a:noFill/>
          <a:ln>
            <a:noFill/>
          </a:ln>
        </p:spPr>
      </p:pic>
      <p:pic>
        <p:nvPicPr>
          <p:cNvPr descr="neutra19" id="213" name="Shape 213"/>
          <p:cNvPicPr preferRelativeResize="0"/>
          <p:nvPr/>
        </p:nvPicPr>
        <p:blipFill rotWithShape="1">
          <a:blip r:embed="rId13">
            <a:alphaModFix/>
          </a:blip>
          <a:srcRect b="0" l="0" r="0" t="0"/>
          <a:stretch/>
        </p:blipFill>
        <p:spPr>
          <a:xfrm>
            <a:off x="3124200" y="4495800"/>
            <a:ext cx="1782762" cy="1782762"/>
          </a:xfrm>
          <a:prstGeom prst="rect">
            <a:avLst/>
          </a:prstGeom>
          <a:noFill/>
          <a:ln>
            <a:noFill/>
          </a:ln>
        </p:spPr>
      </p:pic>
      <p:sp>
        <p:nvSpPr>
          <p:cNvPr id="214" name="Shape 214"/>
          <p:cNvSpPr txBox="1"/>
          <p:nvPr/>
        </p:nvSpPr>
        <p:spPr>
          <a:xfrm>
            <a:off x="2209800" y="0"/>
            <a:ext cx="46481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Rokkitt"/>
              <a:buNone/>
            </a:pPr>
            <a:r>
              <a:rPr b="1" i="0" lang="en-US" sz="1600" u="none">
                <a:solidFill>
                  <a:srgbClr val="CC0000"/>
                </a:solidFill>
                <a:latin typeface="Rokkitt"/>
                <a:ea typeface="Rokkitt"/>
                <a:cs typeface="Rokkitt"/>
                <a:sym typeface="Rokkitt"/>
              </a:rPr>
              <a:t>MODERN AFRICAN ART AND ARTISTS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