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Source Code Pro"/>
      <p:regular r:id="rId18"/>
      <p:bold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Oswald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SourceCodePro-bold.fntdata"/><Relationship Id="rId6" Type="http://schemas.openxmlformats.org/officeDocument/2006/relationships/slide" Target="slides/slide2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8DnluLU73TM" TargetMode="External"/><Relationship Id="rId4" Type="http://schemas.openxmlformats.org/officeDocument/2006/relationships/hyperlink" Target="https://www.youtube.com/watch?v=Oub4BbDVFnk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Are Countries Where they Are? 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figure that out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Independent Vietnam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66100" y="1468825"/>
            <a:ext cx="42663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Vietnam unifies under Communism in 1975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Begins slow </a:t>
            </a:r>
            <a:r>
              <a:rPr lang="en" sz="2400"/>
              <a:t>transition</a:t>
            </a:r>
            <a:r>
              <a:rPr lang="en" sz="2400"/>
              <a:t> to capitalism/market economy in 1986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625" y="1468825"/>
            <a:ext cx="2880939" cy="36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Myanmar VS Burma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/>
              <a:t>FIGHT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Insight into Myanmar vs. Burma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https://www.youtube.com/watch?v=8DnluLU73TM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https://www.youtube.com/watch?v=Oub4BbDVFnk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230925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So, which should the US use? 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2700"/>
              <a:t>But First, A Priming Question</a:t>
            </a:r>
            <a:r>
              <a:rPr lang="en" sz="2700"/>
              <a:t>...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983925" y="1492425"/>
            <a:ext cx="39897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abnormalities have you seen in either naming or location of SE Asian states?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0"/>
            <a:ext cx="48423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So, Malaysia and Indonesia are in Weird Locations 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Yeah, what’s up with that? Where did that come from? Is there a reason?  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11394" l="0" r="0" t="0"/>
          <a:stretch/>
        </p:blipFill>
        <p:spPr>
          <a:xfrm>
            <a:off x="1220450" y="2268875"/>
            <a:ext cx="6703087" cy="287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First, a term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468825"/>
            <a:ext cx="3487500" cy="345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Fragmented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State 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– A state that is separated by a physical or human barrier. This creates several problems for the country. It is difficult to govern such a country composed of islands. In addition, communication is difficult within the state; since portions are separated from the main part of the country.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Both Indonesia and Malaysia are fragmented states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4757964" y="3846375"/>
            <a:ext cx="33330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en" sz="1000">
                <a:solidFill>
                  <a:srgbClr val="727272"/>
                </a:solidFill>
                <a:highlight>
                  <a:srgbClr val="FFFFFF"/>
                </a:highlight>
              </a:rPr>
              <a:t>Forest loss in Indonesia between 2000 and 2013 (pink), intact forest (dark green) and degraded forest (light green), logged forest (yellow) and oil palm (light pink). (Global Forest Watch)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4925" y="1006325"/>
            <a:ext cx="5439074" cy="269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Of Course, Some History 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468825"/>
            <a:ext cx="42663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Anglo-Dutch Treaty of 1824 -- </a:t>
            </a:r>
            <a:r>
              <a:rPr lang="en" sz="1600"/>
              <a:t>Defined claims of Dutch and British claims in SE Asia in wake of Napoleonic Wars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Indonesia declared independence in 1945</a:t>
            </a:r>
          </a:p>
          <a:p>
            <a:pPr indent="-330200" lvl="0" marL="457200">
              <a:spcBef>
                <a:spcPts val="0"/>
              </a:spcBef>
              <a:buSzPct val="100000"/>
            </a:pPr>
            <a:r>
              <a:rPr lang="en" sz="1600"/>
              <a:t>British granted independence to Malaysia in 1953. Malaysia incorporates Borneo,</a:t>
            </a:r>
            <a:r>
              <a:rPr lang="en" sz="1600">
                <a:solidFill>
                  <a:srgbClr val="252525"/>
                </a:solidFill>
                <a:highlight>
                  <a:srgbClr val="FFFFFF"/>
                </a:highlight>
              </a:rPr>
              <a:t> Sabah, and Sarawak</a:t>
            </a:r>
            <a:r>
              <a:rPr lang="en" sz="1600"/>
              <a:t>, modern borders by 1965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199" y="0"/>
            <a:ext cx="3552174" cy="262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2725" y="2288947"/>
            <a:ext cx="2354425" cy="285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Modern Implications of Colonial Borders 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158300" y="1482275"/>
            <a:ext cx="3699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Border disputes common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Why?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Modern borders still not fully agreed upon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Concerns of immigration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Modern borders do not follow ethnic lines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Disputes also over resources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Guess which 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766" y="1107575"/>
            <a:ext cx="5381232" cy="403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One Vietnam, Two Vietnam,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Red Vietnam, Blue Vietnam 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468825"/>
            <a:ext cx="42543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France begins colonizing SE Asia in late 19th century after decades of missionizing work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France rules over SE Asia until 1949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/>
              <a:t>Why?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969" y="769599"/>
            <a:ext cx="2559969" cy="43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5533612" y="268300"/>
            <a:ext cx="3350699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Expansion of French Indochina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/>
              <a:t>COMMUNISM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</a:t>
            </a:r>
            <a:r>
              <a:rPr lang="en"/>
              <a:t>Postcolonial</a:t>
            </a:r>
            <a:r>
              <a:rPr lang="en"/>
              <a:t> Vietnam” 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0" y="1457025"/>
            <a:ext cx="38937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9250" lvl="0" marL="457200" rtl="0">
              <a:spcBef>
                <a:spcPts val="0"/>
              </a:spcBef>
              <a:buSzPct val="100000"/>
            </a:pPr>
            <a:r>
              <a:rPr lang="en" sz="1900"/>
              <a:t>US sends “</a:t>
            </a:r>
            <a:r>
              <a:rPr lang="en" sz="1900"/>
              <a:t>advisers</a:t>
            </a:r>
            <a:r>
              <a:rPr lang="en" sz="1900"/>
              <a:t>” to Vietnam in 1961 to help fight in civil war </a:t>
            </a:r>
          </a:p>
          <a:p>
            <a:pPr indent="-349250" lvl="0" marL="457200" rtl="0">
              <a:spcBef>
                <a:spcPts val="0"/>
              </a:spcBef>
              <a:buSzPct val="100000"/>
            </a:pPr>
            <a:r>
              <a:rPr lang="en" sz="1900"/>
              <a:t>US supports capitalist South Vietnam, ramps up war under LBJ </a:t>
            </a:r>
          </a:p>
          <a:p>
            <a:pPr indent="-349250" lvl="0" marL="457200" rtl="0">
              <a:spcBef>
                <a:spcPts val="0"/>
              </a:spcBef>
              <a:buSzPct val="100000"/>
            </a:pPr>
            <a:r>
              <a:rPr lang="en" sz="1900"/>
              <a:t>US withdraws in 1973</a:t>
            </a:r>
          </a:p>
          <a:p>
            <a:pPr indent="-349250" lvl="0" marL="457200">
              <a:spcBef>
                <a:spcPts val="0"/>
              </a:spcBef>
              <a:buSzPct val="100000"/>
            </a:pPr>
            <a:r>
              <a:rPr lang="en" sz="1900"/>
              <a:t>Vietnam unifies under Communism in 1975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361" y="0"/>
            <a:ext cx="53226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