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64" r:id="rId3"/>
    <p:sldId id="257" r:id="rId4"/>
    <p:sldId id="261" r:id="rId5"/>
    <p:sldId id="258" r:id="rId6"/>
    <p:sldId id="259" r:id="rId7"/>
    <p:sldId id="260" r:id="rId8"/>
    <p:sldId id="265" r:id="rId9"/>
    <p:sldId id="262"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96" autoAdjust="0"/>
  </p:normalViewPr>
  <p:slideViewPr>
    <p:cSldViewPr snapToGrid="0" snapToObjects="1">
      <p:cViewPr varScale="1">
        <p:scale>
          <a:sx n="37" d="100"/>
          <a:sy n="37" d="100"/>
        </p:scale>
        <p:origin x="-15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6E4C82-97AD-4940-B10D-CC8ABDD51E2A}" type="datetimeFigureOut">
              <a:rPr lang="en-US" smtClean="0"/>
              <a:t>11/28/16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382E9-6F2B-994A-A3AD-030919A597A1}" type="slidenum">
              <a:rPr lang="en-US" smtClean="0"/>
              <a:t>‹#›</a:t>
            </a:fld>
            <a:endParaRPr lang="en-US"/>
          </a:p>
        </p:txBody>
      </p:sp>
    </p:spTree>
    <p:extLst>
      <p:ext uri="{BB962C8B-B14F-4D97-AF65-F5344CB8AC3E}">
        <p14:creationId xmlns:p14="http://schemas.microsoft.com/office/powerpoint/2010/main" val="18270004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In the upper left is Southern Democrat John C. Breckinridge. He is paired with Democratic incumbent and ally James Buchanan, depicted as a goat or (as he was nicknamed) "Buck." At the upper right Republican Abraham Lincoln prances arm-in-arm with a black woman, a pejorative reference to his party's alignment with the abolitionists. At lower right Constitutional Union party candidate John Bell dances with an Indian brave. This pairing is puzzling but may allude to Bell's brief flirtation with Native American interests. (For one instance of the use of the Indian as a nativist symbol see "Know Nothing Soap," no. 1854-3.) At lower left Stephen A. Douglas dances with a ragged Irishman.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AA382E9-6F2B-994A-A3AD-030919A597A1}" type="slidenum">
              <a:rPr lang="en-US" smtClean="0"/>
              <a:t>3</a:t>
            </a:fld>
            <a:endParaRPr lang="en-US"/>
          </a:p>
        </p:txBody>
      </p:sp>
    </p:spTree>
    <p:extLst>
      <p:ext uri="{BB962C8B-B14F-4D97-AF65-F5344CB8AC3E}">
        <p14:creationId xmlns:p14="http://schemas.microsoft.com/office/powerpoint/2010/main" val="213631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929DD9E9-ECB8-324B-9283-4394C6C5A577}" type="datetimeFigureOut">
              <a:rPr lang="en-US" smtClean="0"/>
              <a:t>11/28/16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7514E259-B868-B843-B697-9C1D0351E6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9DD9E9-ECB8-324B-9283-4394C6C5A577}"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4E259-B868-B843-B697-9C1D0351E61D}"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29DD9E9-ECB8-324B-9283-4394C6C5A577}"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29DD9E9-ECB8-324B-9283-4394C6C5A577}"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29DD9E9-ECB8-324B-9283-4394C6C5A577}"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29DD9E9-ECB8-324B-9283-4394C6C5A577}"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29DD9E9-ECB8-324B-9283-4394C6C5A577}"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929DD9E9-ECB8-324B-9283-4394C6C5A577}" type="datetimeFigureOut">
              <a:rPr lang="en-US" smtClean="0"/>
              <a:t>11/28/16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9DD9E9-ECB8-324B-9283-4394C6C5A577}"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29DD9E9-ECB8-324B-9283-4394C6C5A577}"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29DD9E9-ECB8-324B-9283-4394C6C5A577}" type="datetimeFigureOut">
              <a:rPr lang="en-US" smtClean="0"/>
              <a:t>11/28/16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29DD9E9-ECB8-324B-9283-4394C6C5A577}" type="datetimeFigureOut">
              <a:rPr lang="en-US" smtClean="0"/>
              <a:t>11/28/16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929DD9E9-ECB8-324B-9283-4394C6C5A577}" type="datetimeFigureOut">
              <a:rPr lang="en-US" smtClean="0"/>
              <a:t>11/28/16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29DD9E9-ECB8-324B-9283-4394C6C5A577}"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4E259-B868-B843-B697-9C1D0351E6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929DD9E9-ECB8-324B-9283-4394C6C5A577}" type="datetimeFigureOut">
              <a:rPr lang="en-US" smtClean="0"/>
              <a:t>11/28/16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7514E259-B868-B843-B697-9C1D0351E6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Opening Act of the Civil War</a:t>
            </a:r>
            <a:endParaRPr lang="en-US" dirty="0"/>
          </a:p>
        </p:txBody>
      </p:sp>
      <p:sp>
        <p:nvSpPr>
          <p:cNvPr id="3" name="Subtitle 2"/>
          <p:cNvSpPr>
            <a:spLocks noGrp="1"/>
          </p:cNvSpPr>
          <p:nvPr>
            <p:ph type="subTitle" idx="1"/>
          </p:nvPr>
        </p:nvSpPr>
        <p:spPr/>
        <p:txBody>
          <a:bodyPr/>
          <a:lstStyle/>
          <a:p>
            <a:r>
              <a:rPr lang="en-US" dirty="0" smtClean="0"/>
              <a:t>With a dash of international history</a:t>
            </a:r>
            <a:endParaRPr lang="en-US" dirty="0"/>
          </a:p>
        </p:txBody>
      </p:sp>
    </p:spTree>
    <p:extLst>
      <p:ext uri="{BB962C8B-B14F-4D97-AF65-F5344CB8AC3E}">
        <p14:creationId xmlns:p14="http://schemas.microsoft.com/office/powerpoint/2010/main" val="42708046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Civil War</a:t>
            </a:r>
            <a:endParaRPr lang="en-US" dirty="0"/>
          </a:p>
        </p:txBody>
      </p:sp>
      <p:sp>
        <p:nvSpPr>
          <p:cNvPr id="3" name="Content Placeholder 2"/>
          <p:cNvSpPr>
            <a:spLocks noGrp="1"/>
          </p:cNvSpPr>
          <p:nvPr>
            <p:ph idx="1"/>
          </p:nvPr>
        </p:nvSpPr>
        <p:spPr>
          <a:xfrm>
            <a:off x="224087" y="1584008"/>
            <a:ext cx="8515311" cy="5040515"/>
          </a:xfrm>
        </p:spPr>
        <p:txBody>
          <a:bodyPr>
            <a:normAutofit/>
          </a:bodyPr>
          <a:lstStyle/>
          <a:p>
            <a:r>
              <a:rPr lang="en-US" dirty="0" smtClean="0"/>
              <a:t>Britain officially neutral</a:t>
            </a:r>
          </a:p>
          <a:p>
            <a:pPr lvl="1"/>
            <a:r>
              <a:rPr lang="en-US" dirty="0" smtClean="0"/>
              <a:t>Significant trade with N and S</a:t>
            </a:r>
          </a:p>
          <a:p>
            <a:pPr lvl="1"/>
            <a:r>
              <a:rPr lang="en-US" dirty="0" smtClean="0"/>
              <a:t>Did more to help S than N</a:t>
            </a:r>
          </a:p>
          <a:p>
            <a:pPr lvl="2"/>
            <a:r>
              <a:rPr lang="en-US" dirty="0" smtClean="0"/>
              <a:t>Cotton and Aristocratic culture</a:t>
            </a:r>
          </a:p>
          <a:p>
            <a:pPr lvl="2"/>
            <a:r>
              <a:rPr lang="en-US" dirty="0" smtClean="0"/>
              <a:t>Continued to revile slavery – </a:t>
            </a:r>
            <a:r>
              <a:rPr lang="en-US" i="1" dirty="0" smtClean="0"/>
              <a:t>Uncle Tom’s Cabin  </a:t>
            </a:r>
            <a:endParaRPr lang="en-US" i="1" dirty="0" smtClean="0"/>
          </a:p>
          <a:p>
            <a:pPr lvl="1"/>
            <a:r>
              <a:rPr lang="en-US" dirty="0" smtClean="0"/>
              <a:t>Trent Affair </a:t>
            </a:r>
            <a:r>
              <a:rPr lang="en-US" dirty="0" smtClean="0"/>
              <a:t>– Reduction </a:t>
            </a:r>
            <a:r>
              <a:rPr lang="en-US" dirty="0" smtClean="0"/>
              <a:t>of British influence on S</a:t>
            </a:r>
          </a:p>
          <a:p>
            <a:pPr lvl="1"/>
            <a:r>
              <a:rPr lang="en-US" i="1" dirty="0" smtClean="0"/>
              <a:t>CSS Alabama</a:t>
            </a:r>
            <a:r>
              <a:rPr lang="en-US" dirty="0" smtClean="0"/>
              <a:t> – Built by British for S</a:t>
            </a:r>
            <a:endParaRPr lang="en-US" i="1" dirty="0" smtClean="0"/>
          </a:p>
          <a:p>
            <a:r>
              <a:rPr lang="en-US" dirty="0" smtClean="0"/>
              <a:t>Canada</a:t>
            </a:r>
          </a:p>
          <a:p>
            <a:pPr lvl="1"/>
            <a:r>
              <a:rPr lang="en-US" dirty="0" smtClean="0"/>
              <a:t>Generally empathetic to </a:t>
            </a:r>
            <a:r>
              <a:rPr lang="en-US" dirty="0" smtClean="0"/>
              <a:t>N – </a:t>
            </a:r>
            <a:r>
              <a:rPr lang="en-US" b="1" dirty="0" smtClean="0"/>
              <a:t>Why? </a:t>
            </a:r>
            <a:endParaRPr lang="en-US" b="1" dirty="0" smtClean="0"/>
          </a:p>
          <a:p>
            <a:pPr lvl="1"/>
            <a:r>
              <a:rPr lang="en-US" dirty="0" smtClean="0"/>
              <a:t>C. War steered Canada from republicanism but influenced </a:t>
            </a:r>
            <a:r>
              <a:rPr lang="en-US" dirty="0" smtClean="0"/>
              <a:t>confederation</a:t>
            </a:r>
            <a:endParaRPr lang="en-US" dirty="0" smtClean="0"/>
          </a:p>
          <a:p>
            <a:pPr lvl="1"/>
            <a:endParaRPr lang="en-US" dirty="0"/>
          </a:p>
        </p:txBody>
      </p:sp>
    </p:spTree>
    <p:extLst>
      <p:ext uri="{BB962C8B-B14F-4D97-AF65-F5344CB8AC3E}">
        <p14:creationId xmlns:p14="http://schemas.microsoft.com/office/powerpoint/2010/main" val="19423900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a:t>
            </a:r>
            <a:endParaRPr lang="en-US" dirty="0"/>
          </a:p>
        </p:txBody>
      </p:sp>
      <p:sp>
        <p:nvSpPr>
          <p:cNvPr id="3" name="Content Placeholder 2"/>
          <p:cNvSpPr>
            <a:spLocks noGrp="1"/>
          </p:cNvSpPr>
          <p:nvPr>
            <p:ph idx="1"/>
          </p:nvPr>
        </p:nvSpPr>
        <p:spPr>
          <a:xfrm>
            <a:off x="362910" y="1865946"/>
            <a:ext cx="8450584" cy="4509370"/>
          </a:xfrm>
        </p:spPr>
        <p:txBody>
          <a:bodyPr>
            <a:normAutofit/>
          </a:bodyPr>
          <a:lstStyle/>
          <a:p>
            <a:r>
              <a:rPr lang="en-US" sz="3600" dirty="0" smtClean="0"/>
              <a:t>Do we live in a segregated society today? If yes, in what ways? If no, what progress has been made? Give examples! </a:t>
            </a:r>
            <a:endParaRPr lang="en-US" sz="3600" dirty="0"/>
          </a:p>
        </p:txBody>
      </p:sp>
    </p:spTree>
    <p:extLst>
      <p:ext uri="{BB962C8B-B14F-4D97-AF65-F5344CB8AC3E}">
        <p14:creationId xmlns:p14="http://schemas.microsoft.com/office/powerpoint/2010/main" val="41766995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1860</a:t>
            </a:r>
            <a:endParaRPr lang="en-US" dirty="0"/>
          </a:p>
        </p:txBody>
      </p:sp>
      <p:sp>
        <p:nvSpPr>
          <p:cNvPr id="3" name="Content Placeholder 2"/>
          <p:cNvSpPr>
            <a:spLocks noGrp="1"/>
          </p:cNvSpPr>
          <p:nvPr>
            <p:ph idx="1"/>
          </p:nvPr>
        </p:nvSpPr>
        <p:spPr>
          <a:xfrm>
            <a:off x="541250" y="1769806"/>
            <a:ext cx="4080191" cy="4476570"/>
          </a:xfrm>
        </p:spPr>
        <p:txBody>
          <a:bodyPr>
            <a:normAutofit fontScale="92500" lnSpcReduction="10000"/>
          </a:bodyPr>
          <a:lstStyle/>
          <a:p>
            <a:r>
              <a:rPr lang="en-US" dirty="0" smtClean="0"/>
              <a:t>Democratic Convention</a:t>
            </a:r>
          </a:p>
          <a:p>
            <a:pPr lvl="1"/>
            <a:r>
              <a:rPr lang="en-US" dirty="0" smtClean="0"/>
              <a:t>Stephen Douglas (IL) Nominated </a:t>
            </a:r>
          </a:p>
          <a:p>
            <a:pPr lvl="1"/>
            <a:r>
              <a:rPr lang="en-US" dirty="0" smtClean="0"/>
              <a:t>Southerners Walk out – Secede from own party</a:t>
            </a:r>
          </a:p>
          <a:p>
            <a:r>
              <a:rPr lang="en-US" dirty="0" smtClean="0"/>
              <a:t>Southern Democrats</a:t>
            </a:r>
          </a:p>
          <a:p>
            <a:pPr lvl="1"/>
            <a:r>
              <a:rPr lang="en-US" dirty="0" smtClean="0"/>
              <a:t>John C. Breckenridge (KY) nominated</a:t>
            </a:r>
          </a:p>
          <a:p>
            <a:pPr lvl="1"/>
            <a:r>
              <a:rPr lang="en-US" dirty="0" smtClean="0"/>
              <a:t>Urged compromise </a:t>
            </a:r>
          </a:p>
          <a:p>
            <a:r>
              <a:rPr lang="en-US" dirty="0" smtClean="0"/>
              <a:t>Republican Convention</a:t>
            </a:r>
          </a:p>
          <a:p>
            <a:pPr lvl="1"/>
            <a:r>
              <a:rPr lang="en-US" dirty="0" smtClean="0"/>
              <a:t>Lincoln (IL) Nominated</a:t>
            </a:r>
          </a:p>
          <a:p>
            <a:pPr lvl="1"/>
            <a:r>
              <a:rPr lang="en-US" b="1" dirty="0" smtClean="0"/>
              <a:t>Wins Election</a:t>
            </a:r>
          </a:p>
          <a:p>
            <a:endParaRPr lang="en-US" dirty="0" smtClean="0"/>
          </a:p>
          <a:p>
            <a:endParaRPr lang="en-US" dirty="0" smtClean="0"/>
          </a:p>
          <a:p>
            <a:endParaRPr lang="en-US" dirty="0"/>
          </a:p>
        </p:txBody>
      </p:sp>
      <p:pic>
        <p:nvPicPr>
          <p:cNvPr id="7" name="Picture 6"/>
          <p:cNvPicPr>
            <a:picLocks noChangeAspect="1"/>
          </p:cNvPicPr>
          <p:nvPr/>
        </p:nvPicPr>
        <p:blipFill>
          <a:blip r:embed="rId3"/>
          <a:stretch>
            <a:fillRect/>
          </a:stretch>
        </p:blipFill>
        <p:spPr>
          <a:xfrm>
            <a:off x="4229138" y="1584009"/>
            <a:ext cx="4914862" cy="3517198"/>
          </a:xfrm>
          <a:prstGeom prst="rect">
            <a:avLst/>
          </a:prstGeom>
        </p:spPr>
      </p:pic>
      <p:sp>
        <p:nvSpPr>
          <p:cNvPr id="4" name="TextBox 3"/>
          <p:cNvSpPr txBox="1"/>
          <p:nvPr/>
        </p:nvSpPr>
        <p:spPr>
          <a:xfrm>
            <a:off x="-1510412" y="3158628"/>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0787949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1860 Results</a:t>
            </a:r>
            <a:endParaRPr lang="en-US" dirty="0"/>
          </a:p>
        </p:txBody>
      </p:sp>
      <p:pic>
        <p:nvPicPr>
          <p:cNvPr id="4" name="Picture 4" descr="election of 186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887" b="887"/>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lection of 18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4008"/>
            <a:ext cx="9144000" cy="4987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9223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sz="4400" kern="1200" dirty="0" smtClean="0">
                <a:solidFill>
                  <a:schemeClr val="tx1"/>
                </a:solidFill>
                <a:latin typeface="+mj-lt"/>
                <a:ea typeface="+mj-ea"/>
                <a:cs typeface="+mj-cs"/>
              </a:rPr>
              <a:t>Southern states secede from Union </a:t>
            </a:r>
          </a:p>
        </p:txBody>
      </p:sp>
      <p:sp>
        <p:nvSpPr>
          <p:cNvPr id="3" name="Content Placeholder 2"/>
          <p:cNvSpPr>
            <a:spLocks noGrp="1"/>
          </p:cNvSpPr>
          <p:nvPr>
            <p:ph sz="quarter" idx="1"/>
          </p:nvPr>
        </p:nvSpPr>
        <p:spPr>
          <a:xfrm>
            <a:off x="457200" y="914400"/>
            <a:ext cx="8229600" cy="5715000"/>
          </a:xfrm>
        </p:spPr>
        <p:txBody>
          <a:bodyPr>
            <a:normAutofit fontScale="77500" lnSpcReduction="20000"/>
          </a:bodyPr>
          <a:lstStyle/>
          <a:p>
            <a:pPr lvl="0">
              <a:spcBef>
                <a:spcPts val="600"/>
              </a:spcBef>
            </a:pPr>
            <a:r>
              <a:rPr lang="en-US" sz="4400" kern="1200" dirty="0" smtClean="0">
                <a:solidFill>
                  <a:schemeClr val="tx1"/>
                </a:solidFill>
                <a:ea typeface="+mj-ea"/>
                <a:cs typeface="+mj-cs"/>
              </a:rPr>
              <a:t>December, </a:t>
            </a:r>
            <a:r>
              <a:rPr lang="en-US" sz="4400" kern="1200" dirty="0" smtClean="0">
                <a:solidFill>
                  <a:schemeClr val="tx1"/>
                </a:solidFill>
                <a:ea typeface="+mj-ea"/>
                <a:cs typeface="+mj-cs"/>
              </a:rPr>
              <a:t>1860 - </a:t>
            </a:r>
            <a:r>
              <a:rPr lang="en-US" sz="4400" kern="1200" dirty="0" smtClean="0">
                <a:solidFill>
                  <a:schemeClr val="tx1"/>
                </a:solidFill>
                <a:ea typeface="+mj-ea"/>
                <a:cs typeface="+mj-cs"/>
              </a:rPr>
              <a:t>SC unanimously voted to secede </a:t>
            </a:r>
            <a:endParaRPr lang="en-US" sz="4400" kern="1200" dirty="0" smtClean="0">
              <a:solidFill>
                <a:schemeClr val="tx1"/>
              </a:solidFill>
              <a:ea typeface="+mj-ea"/>
              <a:cs typeface="+mj-cs"/>
            </a:endParaRPr>
          </a:p>
          <a:p>
            <a:pPr lvl="0">
              <a:spcBef>
                <a:spcPts val="600"/>
              </a:spcBef>
            </a:pPr>
            <a:r>
              <a:rPr lang="en-US" sz="4400" kern="1200" dirty="0" smtClean="0">
                <a:solidFill>
                  <a:schemeClr val="tx1"/>
                </a:solidFill>
                <a:ea typeface="+mj-ea"/>
                <a:cs typeface="+mj-cs"/>
              </a:rPr>
              <a:t>Within </a:t>
            </a:r>
            <a:r>
              <a:rPr lang="en-US" sz="4400" kern="1200" dirty="0" smtClean="0">
                <a:solidFill>
                  <a:schemeClr val="tx1"/>
                </a:solidFill>
                <a:ea typeface="+mj-ea"/>
                <a:cs typeface="+mj-cs"/>
              </a:rPr>
              <a:t>six weeks, six other states seceded </a:t>
            </a:r>
          </a:p>
          <a:p>
            <a:pPr lvl="1"/>
            <a:r>
              <a:rPr lang="en-US" sz="4000" kern="1200" dirty="0" smtClean="0">
                <a:solidFill>
                  <a:schemeClr val="tx1"/>
                </a:solidFill>
                <a:ea typeface="+mj-ea"/>
                <a:cs typeface="+mj-cs"/>
              </a:rPr>
              <a:t>MS, FL, AL, GA, LA, TX </a:t>
            </a:r>
          </a:p>
          <a:p>
            <a:pPr lvl="2"/>
            <a:r>
              <a:rPr lang="en-US" sz="3600" kern="1200" dirty="0" smtClean="0">
                <a:solidFill>
                  <a:schemeClr val="tx1"/>
                </a:solidFill>
                <a:ea typeface="+mj-ea"/>
                <a:cs typeface="+mj-cs"/>
              </a:rPr>
              <a:t>Buchanan’s "lame-duck" period</a:t>
            </a:r>
          </a:p>
          <a:p>
            <a:pPr lvl="1"/>
            <a:r>
              <a:rPr lang="en-US" sz="4000" kern="1200" dirty="0" smtClean="0">
                <a:solidFill>
                  <a:schemeClr val="tx1"/>
                </a:solidFill>
                <a:ea typeface="+mj-ea"/>
                <a:cs typeface="+mj-cs"/>
              </a:rPr>
              <a:t>4 others seceded in April, 1861, after beginning of Civil War  (VA, AK, NC,TN)</a:t>
            </a:r>
          </a:p>
          <a:p>
            <a:pPr lvl="1"/>
            <a:r>
              <a:rPr lang="en-US" sz="4000" kern="1200" dirty="0" smtClean="0">
                <a:solidFill>
                  <a:schemeClr val="tx1"/>
                </a:solidFill>
                <a:ea typeface="+mj-ea"/>
                <a:cs typeface="+mj-cs"/>
              </a:rPr>
              <a:t>Refused to fight fellow southerners and agree to Lincoln’s call for volunteers</a:t>
            </a:r>
          </a:p>
          <a:p>
            <a:pPr lvl="0">
              <a:spcBef>
                <a:spcPts val="600"/>
              </a:spcBef>
            </a:pPr>
            <a:r>
              <a:rPr lang="en-US" sz="4400" kern="1200" dirty="0" smtClean="0">
                <a:solidFill>
                  <a:schemeClr val="tx1"/>
                </a:solidFill>
                <a:ea typeface="+mj-ea"/>
                <a:cs typeface="+mj-cs"/>
              </a:rPr>
              <a:t>Confederate States of </a:t>
            </a:r>
            <a:r>
              <a:rPr lang="en-US" sz="4400" kern="1200" dirty="0" smtClean="0">
                <a:solidFill>
                  <a:schemeClr val="tx1"/>
                </a:solidFill>
                <a:ea typeface="+mj-ea"/>
                <a:cs typeface="+mj-cs"/>
              </a:rPr>
              <a:t>America forms</a:t>
            </a:r>
          </a:p>
          <a:p>
            <a:pPr lvl="1"/>
            <a:r>
              <a:rPr lang="en-US" sz="3800" b="1" kern="1200" dirty="0" smtClean="0">
                <a:solidFill>
                  <a:schemeClr val="tx1"/>
                </a:solidFill>
                <a:ea typeface="+mj-ea"/>
                <a:cs typeface="+mj-cs"/>
              </a:rPr>
              <a:t>Jefferson </a:t>
            </a:r>
            <a:r>
              <a:rPr lang="en-US" sz="3800" b="1" kern="1200" dirty="0" smtClean="0">
                <a:solidFill>
                  <a:schemeClr val="tx1"/>
                </a:solidFill>
                <a:ea typeface="+mj-ea"/>
                <a:cs typeface="+mj-cs"/>
              </a:rPr>
              <a:t>Davis </a:t>
            </a:r>
            <a:r>
              <a:rPr lang="en-US" sz="3800" kern="1200" dirty="0" smtClean="0">
                <a:solidFill>
                  <a:schemeClr val="tx1"/>
                </a:solidFill>
                <a:ea typeface="+mj-ea"/>
                <a:cs typeface="+mj-cs"/>
              </a:rPr>
              <a:t>chosen as president of provisional government </a:t>
            </a:r>
            <a:r>
              <a:rPr lang="en-US" sz="3800" kern="1200" dirty="0" smtClean="0">
                <a:solidFill>
                  <a:schemeClr val="tx1"/>
                </a:solidFill>
                <a:latin typeface="+mj-lt"/>
                <a:ea typeface="+mj-ea"/>
                <a:cs typeface="+mj-cs"/>
              </a:rPr>
              <a:t>to be located at Richmond, VA (after Fort Sumter). </a:t>
            </a:r>
            <a:endParaRPr lang="en-US" dirty="0"/>
          </a:p>
        </p:txBody>
      </p:sp>
    </p:spTree>
    <p:extLst>
      <p:ext uri="{BB962C8B-B14F-4D97-AF65-F5344CB8AC3E}">
        <p14:creationId xmlns:p14="http://schemas.microsoft.com/office/powerpoint/2010/main" val="8788520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685800"/>
          </a:xfrm>
        </p:spPr>
        <p:txBody>
          <a:bodyPr>
            <a:normAutofit fontScale="90000"/>
          </a:bodyPr>
          <a:lstStyle/>
          <a:p>
            <a:r>
              <a:rPr lang="en-US" sz="4400" kern="1200" dirty="0" smtClean="0">
                <a:solidFill>
                  <a:schemeClr val="tx1"/>
                </a:solidFill>
                <a:latin typeface="+mj-lt"/>
                <a:ea typeface="+mj-ea"/>
                <a:cs typeface="+mj-cs"/>
              </a:rPr>
              <a:t>President Buchanan </a:t>
            </a:r>
            <a:r>
              <a:rPr lang="en-US" sz="4400" kern="1200" dirty="0" smtClean="0">
                <a:solidFill>
                  <a:schemeClr val="tx1"/>
                </a:solidFill>
                <a:latin typeface="+mj-lt"/>
                <a:ea typeface="+mj-ea"/>
                <a:cs typeface="+mj-cs"/>
              </a:rPr>
              <a:t>(D) Response</a:t>
            </a:r>
            <a:endParaRPr lang="en-US" dirty="0"/>
          </a:p>
        </p:txBody>
      </p:sp>
      <p:sp>
        <p:nvSpPr>
          <p:cNvPr id="3" name="Content Placeholder 2"/>
          <p:cNvSpPr>
            <a:spLocks noGrp="1"/>
          </p:cNvSpPr>
          <p:nvPr>
            <p:ph idx="1"/>
          </p:nvPr>
        </p:nvSpPr>
        <p:spPr>
          <a:xfrm>
            <a:off x="457200" y="1789023"/>
            <a:ext cx="8686800" cy="5638800"/>
          </a:xfrm>
        </p:spPr>
        <p:txBody>
          <a:bodyPr>
            <a:noAutofit/>
          </a:bodyPr>
          <a:lstStyle/>
          <a:p>
            <a:pPr lvl="0"/>
            <a:r>
              <a:rPr lang="en-US" sz="3600" kern="1200" dirty="0" smtClean="0">
                <a:solidFill>
                  <a:schemeClr val="tx1"/>
                </a:solidFill>
                <a:latin typeface="+mj-lt"/>
                <a:ea typeface="+mj-ea"/>
                <a:cs typeface="+mj-cs"/>
              </a:rPr>
              <a:t>Did little to prevent southern secession</a:t>
            </a:r>
          </a:p>
          <a:p>
            <a:pPr lvl="1"/>
            <a:r>
              <a:rPr lang="en-US" sz="2800" kern="1200" dirty="0" smtClean="0">
                <a:solidFill>
                  <a:schemeClr val="tx1"/>
                </a:solidFill>
                <a:latin typeface="+mj-lt"/>
                <a:ea typeface="+mj-ea"/>
                <a:cs typeface="+mj-cs"/>
              </a:rPr>
              <a:t>Believed Constitution wouldn’t allow it</a:t>
            </a:r>
            <a:endParaRPr lang="en-US" sz="2800" kern="1200" dirty="0" smtClean="0">
              <a:solidFill>
                <a:schemeClr val="tx1"/>
              </a:solidFill>
              <a:latin typeface="+mj-lt"/>
              <a:ea typeface="+mj-ea"/>
              <a:cs typeface="+mj-cs"/>
            </a:endParaRPr>
          </a:p>
          <a:p>
            <a:pPr lvl="1"/>
            <a:r>
              <a:rPr lang="en-US" sz="2800" kern="1200" dirty="0" smtClean="0">
                <a:solidFill>
                  <a:schemeClr val="tx1"/>
                </a:solidFill>
                <a:latin typeface="+mj-lt"/>
                <a:ea typeface="+mj-ea"/>
                <a:cs typeface="+mj-cs"/>
              </a:rPr>
              <a:t>More significantly, northern army </a:t>
            </a:r>
            <a:r>
              <a:rPr lang="en-US" sz="2800" kern="1200" dirty="0" smtClean="0">
                <a:solidFill>
                  <a:schemeClr val="tx1"/>
                </a:solidFill>
                <a:latin typeface="+mj-lt"/>
                <a:ea typeface="+mj-ea"/>
                <a:cs typeface="+mj-cs"/>
              </a:rPr>
              <a:t>not ready </a:t>
            </a:r>
            <a:r>
              <a:rPr lang="en-US" sz="2800" kern="1200" dirty="0" smtClean="0">
                <a:solidFill>
                  <a:schemeClr val="tx1"/>
                </a:solidFill>
                <a:latin typeface="+mj-lt"/>
                <a:ea typeface="+mj-ea"/>
                <a:cs typeface="+mj-cs"/>
              </a:rPr>
              <a:t>for war</a:t>
            </a:r>
          </a:p>
          <a:p>
            <a:pPr lvl="1"/>
            <a:r>
              <a:rPr lang="en-US" sz="2800" kern="1200" dirty="0" smtClean="0">
                <a:solidFill>
                  <a:schemeClr val="tx1"/>
                </a:solidFill>
                <a:latin typeface="+mj-lt"/>
                <a:ea typeface="+mj-ea"/>
                <a:cs typeface="+mj-cs"/>
              </a:rPr>
              <a:t>Many of his advisors were pro-South</a:t>
            </a:r>
          </a:p>
          <a:p>
            <a:pPr lvl="1"/>
            <a:r>
              <a:rPr lang="en-US" sz="2800" kern="1200" dirty="0" smtClean="0">
                <a:solidFill>
                  <a:schemeClr val="tx1"/>
                </a:solidFill>
                <a:latin typeface="+mj-lt"/>
                <a:ea typeface="+mj-ea"/>
                <a:cs typeface="+mj-cs"/>
              </a:rPr>
              <a:t>Northern sentiment favored compromise</a:t>
            </a:r>
          </a:p>
          <a:p>
            <a:pPr lvl="1"/>
            <a:r>
              <a:rPr lang="en-US" sz="2800" kern="1200" dirty="0" smtClean="0">
                <a:solidFill>
                  <a:schemeClr val="tx1"/>
                </a:solidFill>
                <a:latin typeface="+mj-lt"/>
                <a:ea typeface="+mj-ea"/>
                <a:cs typeface="+mj-cs"/>
              </a:rPr>
              <a:t>Lincoln sought peaceful re-unification</a:t>
            </a:r>
          </a:p>
          <a:p>
            <a:pPr lvl="1"/>
            <a:r>
              <a:rPr lang="en-US" sz="2800" kern="1200" dirty="0" smtClean="0">
                <a:solidFill>
                  <a:schemeClr val="tx1"/>
                </a:solidFill>
                <a:latin typeface="+mj-lt"/>
                <a:ea typeface="+mj-ea"/>
                <a:cs typeface="+mj-cs"/>
              </a:rPr>
              <a:t>Use of force would likely have driven border states of MD &amp; KY to secede </a:t>
            </a:r>
          </a:p>
          <a:p>
            <a:pPr lvl="2"/>
            <a:r>
              <a:rPr lang="en-US" sz="2800" dirty="0">
                <a:latin typeface="+mj-lt"/>
                <a:ea typeface="+mj-ea"/>
                <a:cs typeface="+mj-cs"/>
              </a:rPr>
              <a:t>P</a:t>
            </a:r>
            <a:r>
              <a:rPr lang="en-US" sz="2800" dirty="0" smtClean="0">
                <a:latin typeface="+mj-lt"/>
                <a:ea typeface="+mj-ea"/>
                <a:cs typeface="+mj-cs"/>
              </a:rPr>
              <a:t>robably </a:t>
            </a:r>
            <a:r>
              <a:rPr lang="en-US" sz="2800" kern="1200" dirty="0" smtClean="0">
                <a:solidFill>
                  <a:schemeClr val="tx1"/>
                </a:solidFill>
                <a:latin typeface="+mj-lt"/>
                <a:ea typeface="+mj-ea"/>
                <a:cs typeface="+mj-cs"/>
              </a:rPr>
              <a:t>would have meant end of Union</a:t>
            </a:r>
            <a:endParaRPr lang="en-US" sz="1100" dirty="0"/>
          </a:p>
        </p:txBody>
      </p:sp>
    </p:spTree>
    <p:extLst>
      <p:ext uri="{BB962C8B-B14F-4D97-AF65-F5344CB8AC3E}">
        <p14:creationId xmlns:p14="http://schemas.microsoft.com/office/powerpoint/2010/main" val="18479634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25875"/>
          </a:xfrm>
        </p:spPr>
        <p:txBody>
          <a:bodyPr>
            <a:noAutofit/>
          </a:bodyPr>
          <a:lstStyle/>
          <a:p>
            <a:r>
              <a:rPr lang="en-US" u="sng" dirty="0" smtClean="0"/>
              <a:t>Civil War begins, 1861</a:t>
            </a:r>
            <a:r>
              <a:rPr lang="en-US" dirty="0" smtClean="0"/>
              <a:t> </a:t>
            </a:r>
            <a:endParaRPr lang="en-US" dirty="0"/>
          </a:p>
        </p:txBody>
      </p:sp>
      <p:sp>
        <p:nvSpPr>
          <p:cNvPr id="3" name="Content Placeholder 2"/>
          <p:cNvSpPr>
            <a:spLocks noGrp="1"/>
          </p:cNvSpPr>
          <p:nvPr>
            <p:ph sz="quarter" idx="1"/>
          </p:nvPr>
        </p:nvSpPr>
        <p:spPr>
          <a:xfrm>
            <a:off x="152400" y="1936705"/>
            <a:ext cx="8991600" cy="5364163"/>
          </a:xfrm>
        </p:spPr>
        <p:txBody>
          <a:bodyPr>
            <a:noAutofit/>
          </a:bodyPr>
          <a:lstStyle/>
          <a:p>
            <a:pPr lvl="0">
              <a:spcBef>
                <a:spcPts val="0"/>
              </a:spcBef>
            </a:pPr>
            <a:r>
              <a:rPr lang="en-US" sz="4400" b="1" dirty="0" smtClean="0"/>
              <a:t>Ft Sumner </a:t>
            </a:r>
            <a:r>
              <a:rPr lang="en-US" sz="4400" dirty="0" smtClean="0"/>
              <a:t>– April, 1861 (SC)</a:t>
            </a:r>
          </a:p>
          <a:p>
            <a:pPr lvl="1">
              <a:spcBef>
                <a:spcPts val="0"/>
              </a:spcBef>
            </a:pPr>
            <a:r>
              <a:rPr lang="en-US" sz="3600" dirty="0" smtClean="0"/>
              <a:t>Union fort in South Carolina</a:t>
            </a:r>
          </a:p>
          <a:p>
            <a:pPr lvl="1">
              <a:spcBef>
                <a:spcPts val="0"/>
              </a:spcBef>
            </a:pPr>
            <a:r>
              <a:rPr lang="en-US" sz="3600" dirty="0" smtClean="0"/>
              <a:t>Lincoln sends supplies to feed fort (no troops)</a:t>
            </a:r>
          </a:p>
          <a:p>
            <a:pPr lvl="1">
              <a:spcBef>
                <a:spcPts val="0"/>
              </a:spcBef>
            </a:pPr>
            <a:r>
              <a:rPr lang="en-US" sz="3600" dirty="0" smtClean="0"/>
              <a:t>Confederacy sees it as act of war and fires </a:t>
            </a:r>
          </a:p>
          <a:p>
            <a:pPr lvl="1">
              <a:spcBef>
                <a:spcPts val="0"/>
              </a:spcBef>
            </a:pPr>
            <a:r>
              <a:rPr lang="en-US" sz="3600" dirty="0" smtClean="0"/>
              <a:t>Ft. Sumner surrenders; Civil War begins </a:t>
            </a:r>
          </a:p>
          <a:p>
            <a:pPr lvl="3">
              <a:spcBef>
                <a:spcPts val="0"/>
              </a:spcBef>
            </a:pPr>
            <a:r>
              <a:rPr lang="en-US" sz="2800" dirty="0" smtClean="0"/>
              <a:t>Preparations </a:t>
            </a:r>
            <a:r>
              <a:rPr lang="en-US" sz="2800" dirty="0" smtClean="0"/>
              <a:t>for a long war relaxed</a:t>
            </a:r>
          </a:p>
        </p:txBody>
      </p:sp>
    </p:spTree>
    <p:extLst>
      <p:ext uri="{BB962C8B-B14F-4D97-AF65-F5344CB8AC3E}">
        <p14:creationId xmlns:p14="http://schemas.microsoft.com/office/powerpoint/2010/main" val="13613263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Battle of Bull Run (Manassas)</a:t>
            </a:r>
            <a:endParaRPr lang="en-US" dirty="0"/>
          </a:p>
        </p:txBody>
      </p:sp>
      <p:sp>
        <p:nvSpPr>
          <p:cNvPr id="3" name="Content Placeholder 2"/>
          <p:cNvSpPr>
            <a:spLocks noGrp="1"/>
          </p:cNvSpPr>
          <p:nvPr>
            <p:ph idx="1"/>
          </p:nvPr>
        </p:nvSpPr>
        <p:spPr>
          <a:xfrm>
            <a:off x="348580" y="1793104"/>
            <a:ext cx="8390818" cy="4831419"/>
          </a:xfrm>
        </p:spPr>
        <p:txBody>
          <a:bodyPr>
            <a:normAutofit/>
          </a:bodyPr>
          <a:lstStyle/>
          <a:p>
            <a:pPr>
              <a:spcBef>
                <a:spcPts val="0"/>
              </a:spcBef>
            </a:pPr>
            <a:r>
              <a:rPr lang="en-US" dirty="0" smtClean="0"/>
              <a:t>First </a:t>
            </a:r>
            <a:r>
              <a:rPr lang="en-US" dirty="0"/>
              <a:t>major land battle of the Civil War </a:t>
            </a:r>
          </a:p>
          <a:p>
            <a:pPr>
              <a:spcBef>
                <a:spcPts val="0"/>
              </a:spcBef>
            </a:pPr>
            <a:r>
              <a:rPr lang="en-US" dirty="0"/>
              <a:t>By summer 1861, Northern public pressure demanded a quick decisive victory</a:t>
            </a:r>
          </a:p>
          <a:p>
            <a:pPr>
              <a:spcBef>
                <a:spcPts val="0"/>
              </a:spcBef>
            </a:pPr>
            <a:r>
              <a:rPr lang="en-US" dirty="0"/>
              <a:t>During battle, Union forces near victory but reinforcements from Shenandoah Valley led by </a:t>
            </a:r>
            <a:r>
              <a:rPr lang="en-US" b="1" dirty="0"/>
              <a:t>"Stonewall" Jackson </a:t>
            </a:r>
            <a:r>
              <a:rPr lang="en-US" dirty="0"/>
              <a:t>surprised fatigued Union forces</a:t>
            </a:r>
          </a:p>
          <a:p>
            <a:pPr>
              <a:spcBef>
                <a:spcPts val="0"/>
              </a:spcBef>
            </a:pPr>
            <a:r>
              <a:rPr lang="en-US" dirty="0"/>
              <a:t>Casualties: Union lost 2,896 men; Confederates lost 1,982 -  </a:t>
            </a:r>
            <a:r>
              <a:rPr lang="en-US" b="1" dirty="0"/>
              <a:t>Union Retreat</a:t>
            </a:r>
            <a:endParaRPr lang="en-US" dirty="0"/>
          </a:p>
          <a:p>
            <a:pPr>
              <a:spcBef>
                <a:spcPts val="0"/>
              </a:spcBef>
            </a:pPr>
            <a:r>
              <a:rPr lang="en-US" dirty="0"/>
              <a:t>Psychological impact: </a:t>
            </a:r>
          </a:p>
          <a:p>
            <a:pPr lvl="1">
              <a:spcBef>
                <a:spcPts val="0"/>
              </a:spcBef>
            </a:pPr>
            <a:r>
              <a:rPr lang="en-US" dirty="0"/>
              <a:t>North realized it was in for a long and bloody war</a:t>
            </a:r>
          </a:p>
          <a:p>
            <a:pPr lvl="1">
              <a:spcBef>
                <a:spcPts val="0"/>
              </a:spcBef>
            </a:pPr>
            <a:r>
              <a:rPr lang="en-US" dirty="0"/>
              <a:t>South grew complacent; many deserters--felt war was over</a:t>
            </a:r>
          </a:p>
          <a:p>
            <a:pPr lvl="2">
              <a:spcBef>
                <a:spcPts val="0"/>
              </a:spcBef>
            </a:pPr>
            <a:r>
              <a:rPr lang="en-US" dirty="0"/>
              <a:t>Southern enlistments fell sharply </a:t>
            </a:r>
          </a:p>
          <a:p>
            <a:pPr lvl="2">
              <a:spcBef>
                <a:spcPts val="0"/>
              </a:spcBef>
            </a:pPr>
            <a:r>
              <a:rPr lang="en-US" dirty="0"/>
              <a:t>Preparations for a long war </a:t>
            </a:r>
            <a:r>
              <a:rPr lang="en-US" dirty="0" smtClean="0"/>
              <a:t>relaxed</a:t>
            </a:r>
            <a:endParaRPr lang="en-US" dirty="0"/>
          </a:p>
        </p:txBody>
      </p:sp>
    </p:spTree>
    <p:extLst>
      <p:ext uri="{BB962C8B-B14F-4D97-AF65-F5344CB8AC3E}">
        <p14:creationId xmlns:p14="http://schemas.microsoft.com/office/powerpoint/2010/main" val="29113135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428482"/>
            <a:ext cx="9144000" cy="5534526"/>
          </a:xfrm>
          <a:prstGeom prst="rect">
            <a:avLst/>
          </a:prstGeom>
        </p:spPr>
      </p:pic>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15594960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485</TotalTime>
  <Words>608</Words>
  <Application>Microsoft Macintosh PowerPoint</Application>
  <PresentationFormat>On-screen Show (4:3)</PresentationFormat>
  <Paragraphs>64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Capital</vt:lpstr>
      <vt:lpstr>Opening Act of the Civil War</vt:lpstr>
      <vt:lpstr>Journal </vt:lpstr>
      <vt:lpstr>Election of 1860</vt:lpstr>
      <vt:lpstr>Election of 1860 Results</vt:lpstr>
      <vt:lpstr>Southern states secede from Union </vt:lpstr>
      <vt:lpstr>President Buchanan (D) Response</vt:lpstr>
      <vt:lpstr>Civil War begins, 1861 </vt:lpstr>
      <vt:lpstr>Battle of Bull Run (Manassas)</vt:lpstr>
      <vt:lpstr>PowerPoint Presentation</vt:lpstr>
      <vt:lpstr>International Civil War</vt:lpstr>
    </vt:vector>
  </TitlesOfParts>
  <Company>4j school district Eugene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Act of the Civil War</dc:title>
  <dc:creator>Gus Anchondo</dc:creator>
  <cp:lastModifiedBy>Gus Anchondo</cp:lastModifiedBy>
  <cp:revision>14</cp:revision>
  <dcterms:created xsi:type="dcterms:W3CDTF">2016-11-27T18:22:32Z</dcterms:created>
  <dcterms:modified xsi:type="dcterms:W3CDTF">2016-11-28T23:02:39Z</dcterms:modified>
</cp:coreProperties>
</file>