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70" r:id="rId9"/>
    <p:sldId id="268" r:id="rId10"/>
    <p:sldId id="267" r:id="rId11"/>
    <p:sldId id="272" r:id="rId12"/>
    <p:sldId id="273" r:id="rId13"/>
    <p:sldId id="271" r:id="rId14"/>
    <p:sldId id="269" r:id="rId15"/>
    <p:sldId id="263" r:id="rId16"/>
    <p:sldId id="264" r:id="rId17"/>
    <p:sldId id="265" r:id="rId18"/>
    <p:sldId id="266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4C82-7B5C-DA43-B141-0DA96C078BE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AA91-61F2-E14F-A996-AF27013AB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4C82-7B5C-DA43-B141-0DA96C078BE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AA91-61F2-E14F-A996-AF27013AB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4C82-7B5C-DA43-B141-0DA96C078BE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AA91-61F2-E14F-A996-AF27013AB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4C82-7B5C-DA43-B141-0DA96C078BE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AA91-61F2-E14F-A996-AF27013AB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4C82-7B5C-DA43-B141-0DA96C078BE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AA91-61F2-E14F-A996-AF27013AB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4C82-7B5C-DA43-B141-0DA96C078BE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AA91-61F2-E14F-A996-AF27013AB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4C82-7B5C-DA43-B141-0DA96C078BE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AA91-61F2-E14F-A996-AF27013AB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4C82-7B5C-DA43-B141-0DA96C078BE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AA91-61F2-E14F-A996-AF27013AB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4C82-7B5C-DA43-B141-0DA96C078BE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AA91-61F2-E14F-A996-AF27013AB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4C82-7B5C-DA43-B141-0DA96C078BE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AA91-61F2-E14F-A996-AF27013AB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4C82-7B5C-DA43-B141-0DA96C078BE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AA91-61F2-E14F-A996-AF27013AB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B4C82-7B5C-DA43-B141-0DA96C078BEA}" type="datetimeFigureOut">
              <a:rPr lang="en-US" smtClean="0"/>
              <a:pPr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FAA91-61F2-E14F-A996-AF27013AB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Origins of Slavery in the Americas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44" y="0"/>
            <a:ext cx="8903309" cy="589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89" y="-1"/>
            <a:ext cx="9349577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791"/>
            <a:ext cx="9720785" cy="6455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597" y="1600201"/>
            <a:ext cx="5116858" cy="3411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416033" y="30823"/>
            <a:ext cx="8408612" cy="6306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4" y="1600200"/>
            <a:ext cx="9038246" cy="2851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Codes in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Based on practices/laws in Barbados (West Indies)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Why would courts need legal definitions for slaves?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Defined condition of Chattel Slavery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Owners must provide clothing, food, shelter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 guns to slaves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Taught Christianity, but banned reading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Christian Conversion did not end slave status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Indemnified owner for damage/death of slaves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/>
              <a:t>Virginia, 1705 </a:t>
            </a:r>
            <a:r>
              <a:rPr lang="en-US" sz="2000" dirty="0" smtClean="0"/>
              <a:t>-- "If any slave resist his master...correcting such slave, and shall happen to be killed in such correction...the master shall be free of all punishment...as if such accident never happened."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Permanent, inheritable (hereditary) </a:t>
            </a:r>
            <a:r>
              <a:rPr lang="en-US" dirty="0" smtClean="0"/>
              <a:t>servitude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Independence? Slaves?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3861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“If you put a chain around the neck of a slave, the other end fastens around your own.” </a:t>
            </a:r>
          </a:p>
          <a:p>
            <a:pPr marL="0" indent="0">
              <a:buNone/>
            </a:pPr>
            <a:r>
              <a:rPr lang="en-US" sz="2400" dirty="0" smtClean="0"/>
              <a:t>		Ralph Waldo Emerson 1842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Respond.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0200"/>
            <a:ext cx="47244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Slavery? Freedom?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Slavery and the concept of American Independence evolved alongside each other</a:t>
            </a:r>
          </a:p>
          <a:p>
            <a:r>
              <a:rPr lang="en-US" dirty="0" smtClean="0"/>
              <a:t>As slaves became cheaper (i.e. living conditions improved in VA), demand increased</a:t>
            </a:r>
          </a:p>
          <a:p>
            <a:r>
              <a:rPr lang="en-US" dirty="0" smtClean="0"/>
              <a:t>Racism invented to prevent sympathy between poor whites and slaves </a:t>
            </a:r>
          </a:p>
          <a:p>
            <a:pPr lvl="1"/>
            <a:r>
              <a:rPr lang="en-US" dirty="0" smtClean="0"/>
              <a:t>Slaves socially marginalized </a:t>
            </a:r>
          </a:p>
          <a:p>
            <a:pPr lvl="2"/>
            <a:r>
              <a:rPr lang="en-US" dirty="0" smtClean="0"/>
              <a:t>Outlawed miscegenation, emancipation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US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Colonies coping with labor shortage in late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Discontent among indentured servants</a:t>
            </a:r>
          </a:p>
          <a:p>
            <a:pPr lvl="1"/>
            <a:r>
              <a:rPr lang="en-US" dirty="0" smtClean="0"/>
              <a:t>Solution of slavery is gradually introduced </a:t>
            </a:r>
          </a:p>
          <a:p>
            <a:r>
              <a:rPr lang="en-US" dirty="0" smtClean="0"/>
              <a:t>Half of labor force is enslaved by 1700</a:t>
            </a:r>
          </a:p>
          <a:p>
            <a:pPr lvl="1"/>
            <a:r>
              <a:rPr lang="en-US" dirty="0" smtClean="0"/>
              <a:t>Much more so within a decade</a:t>
            </a:r>
          </a:p>
          <a:p>
            <a:r>
              <a:rPr lang="en-US" dirty="0" smtClean="0"/>
              <a:t>Problems with freedmen persists due to lack of opportunity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some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Indentured servant</a:t>
            </a:r>
          </a:p>
          <a:p>
            <a:pPr lvl="1"/>
            <a:r>
              <a:rPr lang="en-US" dirty="0" smtClean="0"/>
              <a:t>Laborers who are under a contract to serve their master for a period of time, usually 4 – 7 years. In exchange, they received shelter, food, passage across seas, and accommodations. </a:t>
            </a:r>
          </a:p>
          <a:p>
            <a:pPr lvl="1"/>
            <a:r>
              <a:rPr lang="en-US" dirty="0" smtClean="0"/>
              <a:t>Why might someone sell themselves into servitude? </a:t>
            </a:r>
          </a:p>
          <a:p>
            <a:r>
              <a:rPr lang="en-US" dirty="0" smtClean="0"/>
              <a:t>Chattel</a:t>
            </a:r>
          </a:p>
          <a:p>
            <a:pPr lvl="1"/>
            <a:r>
              <a:rPr lang="en-US" dirty="0" smtClean="0"/>
              <a:t>A personal possession</a:t>
            </a:r>
          </a:p>
          <a:p>
            <a:r>
              <a:rPr lang="en-US" dirty="0" smtClean="0"/>
              <a:t>Slave</a:t>
            </a:r>
          </a:p>
          <a:p>
            <a:pPr lvl="1"/>
            <a:r>
              <a:rPr lang="en-US" dirty="0" smtClean="0"/>
              <a:t>Person sold into servitude</a:t>
            </a:r>
          </a:p>
          <a:p>
            <a:r>
              <a:rPr lang="en-US" dirty="0" smtClean="0"/>
              <a:t>Immigrant</a:t>
            </a:r>
          </a:p>
          <a:p>
            <a:pPr lvl="1"/>
            <a:r>
              <a:rPr lang="en-US" dirty="0" smtClean="0"/>
              <a:t>Person who moves to a new country permanently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Invention of Racism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Discipline required to keep slaves working</a:t>
            </a:r>
          </a:p>
          <a:p>
            <a:pPr lvl="1"/>
            <a:r>
              <a:rPr lang="en-US" dirty="0" smtClean="0"/>
              <a:t>Methods and justification linked to racial contempt</a:t>
            </a:r>
          </a:p>
          <a:p>
            <a:r>
              <a:rPr lang="en-US" dirty="0" smtClean="0"/>
              <a:t>“Uncivil, Unchristian, </a:t>
            </a:r>
            <a:r>
              <a:rPr lang="en-US" dirty="0" err="1" smtClean="0"/>
              <a:t>Unwhite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Politicians convince poor whites they have similar interests</a:t>
            </a:r>
          </a:p>
          <a:p>
            <a:pPr lvl="1"/>
            <a:r>
              <a:rPr lang="en-US" dirty="0" smtClean="0"/>
              <a:t>Crops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Africans?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Indentured Servants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Less sustainable</a:t>
            </a:r>
          </a:p>
          <a:p>
            <a:pPr lvl="2"/>
            <a:r>
              <a:rPr lang="en-US" dirty="0" smtClean="0"/>
              <a:t>Often demanded land after servitude, lack of jobs after completion</a:t>
            </a:r>
          </a:p>
          <a:p>
            <a:pPr lvl="1"/>
            <a:r>
              <a:rPr lang="en-US" dirty="0" smtClean="0"/>
              <a:t>became less available as English economy improved</a:t>
            </a:r>
          </a:p>
          <a:p>
            <a:r>
              <a:rPr lang="en-US" dirty="0" smtClean="0"/>
              <a:t>Unable to enslave Native Americans</a:t>
            </a:r>
          </a:p>
          <a:p>
            <a:pPr lvl="1"/>
            <a:r>
              <a:rPr lang="en-US" dirty="0" smtClean="0"/>
              <a:t>Too few, knew territory, well-established </a:t>
            </a:r>
          </a:p>
          <a:p>
            <a:r>
              <a:rPr lang="en-US" dirty="0" smtClean="0"/>
              <a:t>Easy to steal</a:t>
            </a:r>
          </a:p>
          <a:p>
            <a:pPr lvl="1"/>
            <a:r>
              <a:rPr lang="en-US" dirty="0" smtClean="0"/>
              <a:t>Slavery already present in West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03620"/>
            <a:ext cx="9106743" cy="5122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Brazilian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30-40% of all African slaves</a:t>
            </a: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Patriarchal social organization </a:t>
            </a:r>
          </a:p>
          <a:p>
            <a:pPr lvl="1"/>
            <a:r>
              <a:rPr lang="en-US" i="1" dirty="0" err="1" smtClean="0">
                <a:solidFill>
                  <a:srgbClr val="000000"/>
                </a:solidFill>
                <a:effectLst/>
              </a:rPr>
              <a:t>Fazenda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(hacienda) - large estate/plantation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effectLst/>
              </a:rPr>
              <a:t>Master and family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effectLst/>
              </a:rPr>
              <a:t>Obrigados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(sharecroppers)</a:t>
            </a:r>
          </a:p>
          <a:p>
            <a:pPr lvl="2"/>
            <a:r>
              <a:rPr lang="en-US" dirty="0" err="1" smtClean="0">
                <a:solidFill>
                  <a:srgbClr val="000000"/>
                </a:solidFill>
                <a:effectLst/>
              </a:rPr>
              <a:t>Agregados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(free hired men)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effectLst/>
              </a:rPr>
              <a:t>Slaves</a:t>
            </a: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Largest slave population in Americas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Multi-racial society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effectLst/>
              </a:rPr>
              <a:t>“Passing”</a:t>
            </a: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Labor competition - poor whites &amp; mulattoes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Brazilian Slavery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553967" cy="49161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C</a:t>
            </a:r>
            <a:r>
              <a:rPr lang="en-US" dirty="0" smtClean="0"/>
              <a:t>heaper to buy new slaves than raise from birth to death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Leads to increased brutality in slave system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Faster shipping to SA &amp; West Indies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Shorter “Middle Passage”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Death rates 50% less (1/6 </a:t>
            </a:r>
            <a:r>
              <a:rPr lang="en-US" dirty="0" err="1" smtClean="0"/>
              <a:t>vs</a:t>
            </a:r>
            <a:r>
              <a:rPr lang="en-US" dirty="0" smtClean="0"/>
              <a:t> 1/3) 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7" descr="whipped sl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0406" y="1341212"/>
            <a:ext cx="3456394" cy="551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941"/>
            <a:ext cx="9144000" cy="7383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" y="635001"/>
            <a:ext cx="9159393" cy="503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24" y="-68262"/>
            <a:ext cx="9212824" cy="6909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508</Words>
  <Application>Microsoft Macintosh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Origins of Slavery in the Americas</vt:lpstr>
      <vt:lpstr>First, some terms</vt:lpstr>
      <vt:lpstr>Why Africans?</vt:lpstr>
      <vt:lpstr>Slide 4</vt:lpstr>
      <vt:lpstr>Brazilian Slavery</vt:lpstr>
      <vt:lpstr>Brazilian Slavery cont.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Black Codes in US</vt:lpstr>
      <vt:lpstr>Independence? Slaves?</vt:lpstr>
      <vt:lpstr>Slavery? Freedom?</vt:lpstr>
      <vt:lpstr>Rise of US Slavery</vt:lpstr>
      <vt:lpstr>The Invention of Racism</vt:lpstr>
    </vt:vector>
  </TitlesOfParts>
  <Company>4j school district Eugene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Slavery in the Americas</dc:title>
  <dc:creator>Gus Anchondo</dc:creator>
  <cp:lastModifiedBy>Gus Anchondo</cp:lastModifiedBy>
  <cp:revision>7</cp:revision>
  <dcterms:created xsi:type="dcterms:W3CDTF">2016-09-22T14:58:36Z</dcterms:created>
  <dcterms:modified xsi:type="dcterms:W3CDTF">2016-09-22T20:02:21Z</dcterms:modified>
</cp:coreProperties>
</file>